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0.jpg" ContentType="image/jpeg"/>
  <Override PartName="/ppt/media/image24.jpg" ContentType="image/jpeg"/>
  <Override PartName="/ppt/media/image25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49" r:id="rId2"/>
    <p:sldId id="331" r:id="rId3"/>
    <p:sldId id="334" r:id="rId4"/>
    <p:sldId id="350" r:id="rId5"/>
    <p:sldId id="351" r:id="rId6"/>
    <p:sldId id="352" r:id="rId7"/>
    <p:sldId id="336" r:id="rId8"/>
    <p:sldId id="344" r:id="rId9"/>
    <p:sldId id="345" r:id="rId10"/>
    <p:sldId id="346" r:id="rId11"/>
    <p:sldId id="347" r:id="rId12"/>
    <p:sldId id="348" r:id="rId13"/>
    <p:sldId id="343" r:id="rId14"/>
    <p:sldId id="337" r:id="rId15"/>
    <p:sldId id="340" r:id="rId16"/>
    <p:sldId id="338" r:id="rId17"/>
    <p:sldId id="341" r:id="rId18"/>
  </p:sldIdLst>
  <p:sldSz cx="9906000" cy="6858000" type="A4"/>
  <p:notesSz cx="9906000" cy="6858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0" userDrawn="1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orient="horz" pos="25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06"/>
    <p:restoredTop sz="94658"/>
  </p:normalViewPr>
  <p:slideViewPr>
    <p:cSldViewPr>
      <p:cViewPr varScale="1">
        <p:scale>
          <a:sx n="92" d="100"/>
          <a:sy n="92" d="100"/>
        </p:scale>
        <p:origin x="1332" y="46"/>
      </p:cViewPr>
      <p:guideLst>
        <p:guide orient="horz" pos="720"/>
        <p:guide pos="288"/>
        <p:guide orient="horz" pos="25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eg>
</file>

<file path=ppt/media/image22.jpe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42950" y="2125980"/>
            <a:ext cx="84201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85900" y="3840480"/>
            <a:ext cx="69342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chemeClr val="bg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9530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0159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95300" y="6461759"/>
            <a:ext cx="641603" cy="24841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30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002060"/>
                </a:solidFill>
                <a:latin typeface="Malgun Gothic"/>
                <a:cs typeface="Malgun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478" y="2640851"/>
            <a:ext cx="9285605" cy="1466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50" b="0" i="0">
                <a:solidFill>
                  <a:schemeClr val="bg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208504" y="6506291"/>
            <a:ext cx="1705610" cy="2228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2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ts val="1630"/>
              </a:lnSpc>
            </a:pPr>
            <a:r>
              <a:rPr dirty="0"/>
              <a:t>Image </a:t>
            </a:r>
            <a:r>
              <a:rPr spc="-5" dirty="0"/>
              <a:t>Processing</a:t>
            </a:r>
            <a:r>
              <a:rPr spc="-70" dirty="0"/>
              <a:t> </a:t>
            </a:r>
            <a:r>
              <a:rPr dirty="0"/>
              <a:t>Lab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95300" y="6377940"/>
            <a:ext cx="22783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112504" y="6418258"/>
            <a:ext cx="244475" cy="228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A8A8A"/>
                </a:solidFill>
                <a:latin typeface="Malgun Gothic"/>
                <a:cs typeface="Malgun Gothic"/>
              </a:defRPr>
            </a:lvl1pPr>
          </a:lstStyle>
          <a:p>
            <a:pPr marL="121285">
              <a:lnSpc>
                <a:spcPct val="100000"/>
              </a:lnSpc>
              <a:spcBef>
                <a:spcPts val="204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25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jp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20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jp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5998" cy="64780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18275" y="2171297"/>
            <a:ext cx="8229112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FinalTerm</a:t>
            </a:r>
            <a:r>
              <a:rPr lang="ko-KR" altLang="en-US" sz="3600" spc="-5" dirty="0">
                <a:solidFill>
                  <a:srgbClr val="FFFFFF"/>
                </a:solidFill>
                <a:latin typeface="Times New Roman"/>
                <a:cs typeface="Times New Roman"/>
              </a:rPr>
              <a:t> 계획서</a:t>
            </a:r>
            <a:endParaRPr sz="36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ko-KR" altLang="en-US" sz="3600" dirty="0" smtClean="0">
                <a:solidFill>
                  <a:schemeClr val="bg1"/>
                </a:solidFill>
              </a:rPr>
              <a:t>스마트 </a:t>
            </a:r>
            <a:r>
              <a:rPr lang="ko-KR" altLang="en-US" sz="3600" dirty="0">
                <a:solidFill>
                  <a:schemeClr val="bg1"/>
                </a:solidFill>
              </a:rPr>
              <a:t>헬멧 감지 시스템</a:t>
            </a:r>
            <a:endParaRPr sz="3600" i="1" spc="-5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24600" y="3911489"/>
            <a:ext cx="3122787" cy="7643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학번</a:t>
            </a:r>
            <a:r>
              <a:rPr lang="en-US" altLang="ko-KR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:</a:t>
            </a:r>
            <a:r>
              <a:rPr lang="ko-KR" alt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altLang="ko-KR" sz="24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2020105623</a:t>
            </a:r>
            <a:endParaRPr lang="en-US" altLang="ko-KR" sz="2400" spc="-5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이름 </a:t>
            </a:r>
            <a:r>
              <a:rPr lang="en-US" altLang="ko-KR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:</a:t>
            </a:r>
            <a:r>
              <a:rPr lang="ko-KR" altLang="en-US" sz="24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ko-KR" altLang="en-US" sz="2400" spc="-5" dirty="0" smtClean="0">
                <a:solidFill>
                  <a:schemeClr val="bg1"/>
                </a:solidFill>
                <a:latin typeface="Times New Roman"/>
                <a:cs typeface="Times New Roman"/>
              </a:rPr>
              <a:t>송주엽</a:t>
            </a:r>
            <a:endParaRPr sz="24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54138" y="630845"/>
            <a:ext cx="5108462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buNone/>
            </a:pPr>
            <a:r>
              <a:rPr lang="en-US" altLang="ko-KR" sz="2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Mobile/</a:t>
            </a:r>
            <a:r>
              <a:rPr lang="en-US" altLang="ko-KR" sz="24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WebService</a:t>
            </a:r>
            <a:r>
              <a:rPr lang="en-US" altLang="ko-KR" sz="2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4293966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8B0C2-7071-927C-C28B-D48892329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3B1E0-DCA4-6B53-3ABD-B5A49F1DF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223D7F-C36C-107B-7BF2-246DBF4E4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702756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2-1.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사용자 보안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보안키를 이용한 로그인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i="1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spc="-5" dirty="0" smtClean="0">
                <a:solidFill>
                  <a:srgbClr val="FF0000"/>
                </a:solidFill>
                <a:latin typeface="+mn-ea"/>
                <a:cs typeface="Gulim"/>
              </a:rPr>
              <a:t>구현하지 못했습니다</a:t>
            </a:r>
            <a:r>
              <a:rPr lang="en-US" altLang="ko-KR" sz="1200" i="1" spc="-5" dirty="0" smtClean="0">
                <a:solidFill>
                  <a:srgbClr val="FF0000"/>
                </a:solidFill>
                <a:latin typeface="+mn-ea"/>
                <a:cs typeface="Gulim"/>
              </a:rPr>
              <a:t>.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A5ACAD-B866-53DA-94B5-BBFD3F1C41A1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874872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2-2. Image Blog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및 관리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일부 확장 기능 가능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b="1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/admin </a:t>
            </a:r>
            <a:r>
              <a:rPr lang="en-US" altLang="ko-KR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api</a:t>
            </a:r>
            <a:r>
              <a:rPr lang="ko-KR" altLang="en-US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를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 통한</a:t>
            </a:r>
            <a:endParaRPr lang="en-US" altLang="ko-KR" sz="1200" spc="-5" dirty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게시판 사용자 및 </a:t>
            </a:r>
            <a:endParaRPr lang="en-US" altLang="ko-KR" sz="120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게시글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 관리 시스템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1701398-9CCD-B812-1428-A0D01599FD8A}"/>
              </a:ext>
            </a:extLst>
          </p:cNvPr>
          <p:cNvSpPr txBox="1">
            <a:spLocks/>
          </p:cNvSpPr>
          <p:nvPr/>
        </p:nvSpPr>
        <p:spPr>
          <a:xfrm>
            <a:off x="458118" y="4038600"/>
            <a:ext cx="4309110" cy="16594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2-3.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게시를 위한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-US" altLang="ko-KR" sz="1400" kern="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제공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endParaRPr lang="ko-KR" altLang="en-US" sz="1400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Edge system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에서 탐지한</a:t>
            </a:r>
            <a:endParaRPr lang="en-US" altLang="ko-KR" sz="1200" kern="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사람에 대한 사진을</a:t>
            </a:r>
            <a:endParaRPr lang="en-US" altLang="ko-KR" sz="1200" kern="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서버로 업로드</a:t>
            </a: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A4BEBBAE-61C7-CA37-64BE-8E9F5E4C5900}"/>
              </a:ext>
            </a:extLst>
          </p:cNvPr>
          <p:cNvSpPr txBox="1">
            <a:spLocks/>
          </p:cNvSpPr>
          <p:nvPr/>
        </p:nvSpPr>
        <p:spPr>
          <a:xfrm>
            <a:off x="5064408" y="4038600"/>
            <a:ext cx="4309110" cy="1874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2-4. Image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목록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획득을 위한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-US" altLang="ko-KR" sz="1400" kern="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제공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신규 추가 필요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b="1" kern="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299085" indent="-287020" latinLnBrk="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Malgun Gothic"/>
              </a:rPr>
              <a:t>이미지 리스트 전체를 불러오는 </a:t>
            </a:r>
            <a:r>
              <a:rPr lang="en-US" altLang="ko-KR" sz="1200" kern="0" spc="-5" dirty="0" err="1" smtClean="0">
                <a:solidFill>
                  <a:srgbClr val="FF0000"/>
                </a:solidFill>
                <a:latin typeface="+mn-ea"/>
                <a:cs typeface="Malgun Gothic"/>
              </a:rPr>
              <a:t>api</a:t>
            </a:r>
            <a:endParaRPr lang="en-US" altLang="ko-KR" sz="1200" kern="0" spc="-5" dirty="0" smtClean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글의 세부 내용을 불러오는 </a:t>
            </a:r>
            <a:r>
              <a:rPr lang="en-US" altLang="ko-KR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api</a:t>
            </a:r>
            <a:endParaRPr lang="en-US" altLang="ko-KR" sz="1200" kern="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서버측에서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 제공한 </a:t>
            </a:r>
            <a:r>
              <a:rPr lang="en-US" altLang="ko-KR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api</a:t>
            </a:r>
            <a:r>
              <a:rPr lang="ko-KR" altLang="en-US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를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 활용한 화면들</a:t>
            </a: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.</a:t>
            </a: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4343400"/>
            <a:ext cx="1371600" cy="232482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4526682"/>
            <a:ext cx="904692" cy="195825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800" y="5844135"/>
            <a:ext cx="1824516" cy="85262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5583" y="2059818"/>
            <a:ext cx="2050033" cy="150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414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FE62A-AC32-2ED9-4DBE-05890A2AD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7AD99-E4F7-2C66-1881-6248595FE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2. Service System(Python, Django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51DB4F-A935-0D3C-1AE9-A8BE88D1D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8267700" cy="1795363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2-5. </a:t>
            </a:r>
            <a:r>
              <a:rPr lang="en-US" altLang="ko-KR" sz="1400" spc="-5" dirty="0" err="1" smtClean="0">
                <a:solidFill>
                  <a:srgbClr val="558ED5"/>
                </a:solidFill>
                <a:latin typeface="+mn-ea"/>
                <a:cs typeface="Malgun Gothic"/>
              </a:rPr>
              <a:t>redis</a:t>
            </a:r>
            <a:r>
              <a:rPr lang="ko-KR" altLang="en-US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와 </a:t>
            </a:r>
            <a:r>
              <a:rPr lang="en-US" altLang="ko-KR" sz="1400" spc="-5" dirty="0" err="1" smtClean="0">
                <a:solidFill>
                  <a:srgbClr val="558ED5"/>
                </a:solidFill>
                <a:latin typeface="+mn-ea"/>
                <a:cs typeface="Malgun Gothic"/>
              </a:rPr>
              <a:t>websocket</a:t>
            </a:r>
            <a:r>
              <a:rPr lang="ko-KR" altLang="en-US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을 통한 알림 서비스 구현</a:t>
            </a:r>
            <a:endParaRPr lang="ko-KR" altLang="en-US" sz="140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Websocket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을 사용해 서버와 클라이언트 간의 지속적 연결 구현 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-&gt; </a:t>
            </a:r>
            <a:r>
              <a:rPr lang="ko-KR" altLang="en-US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알림서비스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 구현에 활용</a:t>
            </a:r>
            <a:endParaRPr lang="en-US" altLang="ko-KR" sz="120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카메라가 여러 곳에 설치되어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분산되는 특성상 </a:t>
            </a:r>
            <a:r>
              <a:rPr lang="ko-KR" altLang="en-US" sz="1200" spc="-5" dirty="0">
                <a:solidFill>
                  <a:srgbClr val="FF0000"/>
                </a:solidFill>
                <a:latin typeface="+mn-ea"/>
                <a:cs typeface="Gulim"/>
              </a:rPr>
              <a:t>데이터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동기화가 필요하다고 생각 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-&gt;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 </a:t>
            </a:r>
            <a:r>
              <a:rPr lang="en-US" altLang="ko-KR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Redis</a:t>
            </a:r>
            <a:r>
              <a:rPr lang="ko-KR" altLang="en-US" sz="1200" spc="-5" dirty="0">
                <a:solidFill>
                  <a:srgbClr val="FF0000"/>
                </a:solidFill>
                <a:latin typeface="+mn-ea"/>
                <a:cs typeface="Gulim"/>
              </a:rPr>
              <a:t>를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활용</a:t>
            </a:r>
            <a:endParaRPr lang="en-US" altLang="ko-KR" sz="1200" spc="-5" dirty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Pub/Sub </a:t>
            </a:r>
            <a:r>
              <a:rPr lang="ko-KR" altLang="en-US" sz="1200" spc="-5" dirty="0">
                <a:solidFill>
                  <a:srgbClr val="FF0000"/>
                </a:solidFill>
                <a:latin typeface="+mn-ea"/>
                <a:cs typeface="Gulim"/>
              </a:rPr>
              <a:t>모델을 통해 서버 간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메시지를 전달</a:t>
            </a:r>
            <a:endParaRPr lang="en-US" altLang="ko-KR" sz="120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아래는 실제 </a:t>
            </a:r>
            <a:r>
              <a:rPr lang="en-US" altLang="ko-KR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websocekt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연결 및 헬멧 미착용 알림을 클라이언트로 전송하는 로그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40" y="3200400"/>
            <a:ext cx="8623178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6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F4422-BB0D-3E5A-7E5E-14136C8AC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97A25E-EF9B-015E-ACE8-7A7A35A7B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3. Client System(Android, </a:t>
            </a:r>
            <a:r>
              <a:rPr lang="en-US" altLang="ko-KR" dirty="0">
                <a:solidFill>
                  <a:schemeClr val="tx2"/>
                </a:solidFill>
              </a:rPr>
              <a:t>Java</a:t>
            </a:r>
            <a:r>
              <a:rPr lang="ko-KR" altLang="en-US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개별 제안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394BAA-EF43-505D-E9D9-DC0027135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2387833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3.1. Image list view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공통 기능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개별 제안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ko-KR" altLang="en-US" sz="140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사람이 탐지되었을 경우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, </a:t>
            </a: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사람에 대한 사진을 남겨</a:t>
            </a:r>
            <a:endParaRPr lang="en-US" altLang="ko-KR" sz="120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추후에 해당 사람에게 </a:t>
            </a:r>
            <a:endParaRPr lang="en-US" altLang="ko-KR" sz="120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보여주어 헬멧 착용 여부</a:t>
            </a:r>
            <a:endParaRPr lang="en-US" altLang="ko-KR" sz="120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체크 가능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50B8A7-7FF0-6EAE-390E-8D3D5A0B7D5F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997983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3.2. Image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목록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획득을 위한 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" altLang="ko-KR" sz="140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사용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신규 추가 필요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b="1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서버측에서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 추가한 </a:t>
            </a:r>
            <a:r>
              <a:rPr lang="en-US" altLang="ko-KR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api</a:t>
            </a:r>
            <a:r>
              <a:rPr lang="ko-KR" altLang="en-US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를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 활용한 세부 정보 확인 가능</a:t>
            </a:r>
            <a:endParaRPr lang="en-US" altLang="ko-KR" sz="120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또는 더 이상 필요 없는 사진은 클라이언트단에서 신규 </a:t>
            </a:r>
            <a:r>
              <a:rPr lang="en-US" altLang="ko-KR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api</a:t>
            </a:r>
            <a:r>
              <a:rPr lang="ko-KR" altLang="en-US" sz="1200" spc="-5" dirty="0" err="1" smtClean="0">
                <a:solidFill>
                  <a:srgbClr val="FF0000"/>
                </a:solidFill>
                <a:latin typeface="+mn-ea"/>
                <a:cs typeface="Gulim"/>
              </a:rPr>
              <a:t>를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 통해 삭제 가능</a:t>
            </a:r>
            <a:endParaRPr lang="en-US" altLang="ko-KR" sz="120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6E01DD3E-BC55-0D0F-9780-7B8B684C16E3}"/>
              </a:ext>
            </a:extLst>
          </p:cNvPr>
          <p:cNvSpPr txBox="1">
            <a:spLocks/>
          </p:cNvSpPr>
          <p:nvPr/>
        </p:nvSpPr>
        <p:spPr>
          <a:xfrm>
            <a:off x="458118" y="4038600"/>
            <a:ext cx="4309110" cy="1515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3.3.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공통기능 및 추가기능을 활용한 사용자 시나리오 및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UI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제공 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신규 추가 필요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endParaRPr lang="ko-KR" altLang="en-US" sz="1400" i="1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i="1" kern="0" spc="-5" dirty="0" smtClean="0">
                <a:solidFill>
                  <a:srgbClr val="FF0000"/>
                </a:solidFill>
                <a:latin typeface="+mn-ea"/>
                <a:cs typeface="Gulim"/>
              </a:rPr>
              <a:t>사진을 이미 사용해서 굳이 남겨둘 필요가 없는 경우에는 클라이언트단에서 삭제해버릴 수 있는 기능 제공</a:t>
            </a: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0F8C301E-3D83-105C-BBF1-8DF4BD734E96}"/>
              </a:ext>
            </a:extLst>
          </p:cNvPr>
          <p:cNvSpPr txBox="1">
            <a:spLocks/>
          </p:cNvSpPr>
          <p:nvPr/>
        </p:nvSpPr>
        <p:spPr>
          <a:xfrm>
            <a:off x="5064408" y="4038600"/>
            <a:ext cx="4309110" cy="2098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3-4. </a:t>
            </a:r>
            <a:r>
              <a:rPr lang="en-US" altLang="ko-KR" sz="1400" spc="-5" dirty="0" err="1">
                <a:solidFill>
                  <a:srgbClr val="558ED5"/>
                </a:solidFill>
                <a:latin typeface="+mn-ea"/>
                <a:cs typeface="Malgun Gothic"/>
              </a:rPr>
              <a:t>websocket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을 통한 알림 서비스 구현</a:t>
            </a: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서버측과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 연결된 </a:t>
            </a:r>
            <a:r>
              <a:rPr lang="en-US" altLang="ko-KR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websocket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에서</a:t>
            </a:r>
            <a:endParaRPr lang="en-US" altLang="ko-KR" sz="1200" kern="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특정 메시지를 받으면 소리와 함께</a:t>
            </a:r>
            <a:endParaRPr lang="en-US" altLang="ko-KR" sz="1200" kern="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팝업 알림을 띄워 즉각적으로</a:t>
            </a:r>
            <a:endParaRPr lang="en-US" altLang="ko-KR" sz="1200" kern="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헬멧 </a:t>
            </a:r>
            <a:r>
              <a:rPr lang="ko-KR" altLang="en-US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미착용에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 대응할 수 있음</a:t>
            </a: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.</a:t>
            </a:r>
            <a:endParaRPr lang="en-US" altLang="ko-KR" sz="1200" kern="0" dirty="0">
              <a:solidFill>
                <a:sysClr val="windowText" lastClr="000000"/>
              </a:solidFill>
              <a:latin typeface="+mn-ea"/>
              <a:cs typeface="Gulim"/>
            </a:endParaRPr>
          </a:p>
          <a:p>
            <a:pPr marL="233680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447800"/>
            <a:ext cx="1113961" cy="24384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6512" y="2878324"/>
            <a:ext cx="1899266" cy="88755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8978" y="5486400"/>
            <a:ext cx="1967389" cy="90274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3886200"/>
            <a:ext cx="1247312" cy="27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05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6232A-58D9-EFAF-E142-261AA29A4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11783AD-4A19-F75E-4B88-637986810F13}"/>
              </a:ext>
            </a:extLst>
          </p:cNvPr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44824326-EE27-709E-7158-5943D15D3E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7807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 smtClean="0"/>
              <a:t>기능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74040" y="1295400"/>
            <a:ext cx="917956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/>
              <a:t>1. </a:t>
            </a:r>
            <a:r>
              <a:rPr lang="ko-KR" altLang="en-US" sz="1600" b="1" dirty="0"/>
              <a:t>에지 디바이스의 역할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 smtClean="0"/>
              <a:t>YOLOv5 </a:t>
            </a:r>
            <a:r>
              <a:rPr lang="ko-KR" altLang="en-US" sz="1600" b="1" dirty="0"/>
              <a:t>모델 기반 실시간 헬멧 </a:t>
            </a:r>
            <a:r>
              <a:rPr lang="ko-KR" altLang="en-US" sz="1600" b="1" dirty="0" smtClean="0"/>
              <a:t>감지</a:t>
            </a:r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설치된 </a:t>
            </a:r>
            <a:r>
              <a:rPr lang="ko-KR" altLang="en-US" sz="1600" dirty="0"/>
              <a:t>카메라를 통해 작업 현장의 영상 데이터를 수집하고</a:t>
            </a:r>
            <a:r>
              <a:rPr lang="en-US" altLang="ko-KR" sz="1600" dirty="0"/>
              <a:t>, YOLOv5 </a:t>
            </a:r>
            <a:r>
              <a:rPr lang="ko-KR" altLang="en-US" sz="1600" dirty="0"/>
              <a:t>모델로 헬멧 착용 여부를 실시간으로 분석</a:t>
            </a:r>
            <a:r>
              <a:rPr lang="en-US" altLang="ko-KR" sz="1600" dirty="0" smtClean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사람이 탐지된 경우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서버로 탐지된 사진을 보냄</a:t>
            </a:r>
            <a:r>
              <a:rPr lang="en-US" altLang="ko-KR" sz="1600" dirty="0" smtClean="0"/>
              <a:t>. </a:t>
            </a:r>
            <a:r>
              <a:rPr lang="ko-KR" altLang="en-US" sz="1600" dirty="0" smtClean="0"/>
              <a:t>이 때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헬멧 착용 여부를 포함하여 전송</a:t>
            </a:r>
            <a:r>
              <a:rPr lang="en-US" altLang="ko-KR" sz="1600" dirty="0" smtClean="0"/>
              <a:t>.</a:t>
            </a:r>
            <a:endParaRPr lang="en-US" altLang="ko-KR" sz="1600" dirty="0"/>
          </a:p>
        </p:txBody>
      </p:sp>
      <p:sp>
        <p:nvSpPr>
          <p:cNvPr id="6" name="직사각형 5"/>
          <p:cNvSpPr/>
          <p:nvPr/>
        </p:nvSpPr>
        <p:spPr>
          <a:xfrm>
            <a:off x="574040" y="2895600"/>
            <a:ext cx="93319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/>
              <a:t>2. </a:t>
            </a:r>
            <a:r>
              <a:rPr lang="ko-KR" altLang="en-US" sz="1600" b="1" dirty="0"/>
              <a:t>서버의 역할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데이터 </a:t>
            </a:r>
            <a:r>
              <a:rPr lang="ko-KR" altLang="en-US" sz="1600" b="1" dirty="0"/>
              <a:t>수집 및 </a:t>
            </a:r>
            <a:r>
              <a:rPr lang="ko-KR" altLang="en-US" sz="1600" b="1" dirty="0" smtClean="0"/>
              <a:t>저장</a:t>
            </a:r>
            <a:endParaRPr lang="en-US" altLang="ko-KR" sz="1600" b="1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에지 </a:t>
            </a:r>
            <a:r>
              <a:rPr lang="ko-KR" altLang="en-US" sz="1600" dirty="0"/>
              <a:t>디바이스에서 전송된 데이터를 수집하여</a:t>
            </a:r>
            <a:r>
              <a:rPr lang="en-US" altLang="ko-KR" sz="1600" dirty="0"/>
              <a:t>, </a:t>
            </a:r>
            <a:r>
              <a:rPr lang="ko-KR" altLang="en-US" sz="1600" dirty="0"/>
              <a:t>감지 </a:t>
            </a:r>
            <a:r>
              <a:rPr lang="ko-KR" altLang="en-US" sz="1600" dirty="0" smtClean="0"/>
              <a:t>기록을 </a:t>
            </a:r>
            <a:r>
              <a:rPr lang="ko-KR" altLang="en-US" sz="1600" dirty="0" smtClean="0"/>
              <a:t>저장</a:t>
            </a:r>
            <a:r>
              <a:rPr lang="en-US" altLang="ko-KR" sz="1600" dirty="0" smtClean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실시간 </a:t>
            </a:r>
            <a:r>
              <a:rPr lang="ko-KR" altLang="en-US" sz="1600" b="1" dirty="0"/>
              <a:t>알림 </a:t>
            </a:r>
            <a:r>
              <a:rPr lang="ko-KR" altLang="en-US" sz="1600" b="1" dirty="0" smtClean="0"/>
              <a:t>전송</a:t>
            </a:r>
            <a:endParaRPr lang="en-US" altLang="ko-KR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받은 </a:t>
            </a:r>
            <a:r>
              <a:rPr lang="en-US" altLang="ko-KR" sz="1600" dirty="0" err="1" smtClean="0"/>
              <a:t>json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파일에 헬멧 미착용 정보가 포함되어 있을 경우 </a:t>
            </a:r>
            <a:r>
              <a:rPr lang="en-US" altLang="ko-KR" sz="1600" dirty="0" err="1" smtClean="0"/>
              <a:t>websocket</a:t>
            </a:r>
            <a:r>
              <a:rPr lang="en-US" altLang="ko-KR" sz="1600" dirty="0" smtClean="0"/>
              <a:t> connection</a:t>
            </a:r>
            <a:r>
              <a:rPr lang="ko-KR" altLang="en-US" sz="1600" dirty="0" smtClean="0"/>
              <a:t>을 통해 관리자의 </a:t>
            </a:r>
            <a:r>
              <a:rPr lang="ko-KR" altLang="en-US" sz="1600" dirty="0"/>
              <a:t>스마트폰 클라이언트로 즉각 알림을 전송</a:t>
            </a:r>
            <a:r>
              <a:rPr lang="en-US" altLang="ko-KR" sz="1600" dirty="0" smtClean="0"/>
              <a:t>.</a:t>
            </a:r>
            <a:endParaRPr lang="en-US" altLang="ko-KR" sz="1600" dirty="0"/>
          </a:p>
        </p:txBody>
      </p:sp>
      <p:sp>
        <p:nvSpPr>
          <p:cNvPr id="7" name="직사각형 6"/>
          <p:cNvSpPr/>
          <p:nvPr/>
        </p:nvSpPr>
        <p:spPr>
          <a:xfrm>
            <a:off x="685800" y="4424772"/>
            <a:ext cx="78105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/>
              <a:t>3. </a:t>
            </a:r>
            <a:r>
              <a:rPr lang="ko-KR" altLang="en-US" sz="1600" b="1" dirty="0"/>
              <a:t>스마트폰 클라이언트의 </a:t>
            </a:r>
            <a:r>
              <a:rPr lang="ko-KR" altLang="en-US" sz="1600" b="1" dirty="0" smtClean="0"/>
              <a:t>역할</a:t>
            </a:r>
            <a:endParaRPr lang="en-US" altLang="ko-KR" sz="16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상황 확인 기능</a:t>
            </a:r>
            <a:endParaRPr lang="en-US" altLang="ko-KR" sz="1600" b="1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서버에 저장된 사진을 통해 상황을 확인 가능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실시간 알림 수신</a:t>
            </a:r>
            <a:endParaRPr lang="ko-KR" altLang="en-US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헬멧 </a:t>
            </a:r>
            <a:r>
              <a:rPr lang="ko-KR" altLang="en-US" sz="1600" dirty="0"/>
              <a:t>미착용이 감지될 때 푸시 알림을 통해 관리자가 즉각적으로 확인할 수 있도록 제공</a:t>
            </a:r>
            <a:r>
              <a:rPr lang="en-US" altLang="ko-KR" sz="1600" dirty="0" smtClean="0"/>
              <a:t>.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1096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8455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  <a:endParaRPr dirty="0"/>
          </a:p>
        </p:txBody>
      </p:sp>
      <p:sp>
        <p:nvSpPr>
          <p:cNvPr id="8" name="오른쪽 화살표 7"/>
          <p:cNvSpPr/>
          <p:nvPr/>
        </p:nvSpPr>
        <p:spPr>
          <a:xfrm>
            <a:off x="3227070" y="2244372"/>
            <a:ext cx="1839326" cy="33222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147804" y="1934244"/>
            <a:ext cx="2421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서버에 사진 전송</a:t>
            </a:r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55584" y="1138764"/>
            <a:ext cx="2372583" cy="1897569"/>
            <a:chOff x="425552" y="1295400"/>
            <a:chExt cx="1867546" cy="1740933"/>
          </a:xfrm>
        </p:grpSpPr>
        <p:sp>
          <p:nvSpPr>
            <p:cNvPr id="6" name="TextBox 5"/>
            <p:cNvSpPr txBox="1"/>
            <p:nvPr/>
          </p:nvSpPr>
          <p:spPr>
            <a:xfrm>
              <a:off x="425552" y="1295400"/>
              <a:ext cx="1160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/>
                <a:t>사람 탐지</a:t>
              </a:r>
              <a:endParaRPr lang="ko-KR" altLang="en-US" dirty="0"/>
            </a:p>
          </p:txBody>
        </p:sp>
        <p:pic>
          <p:nvPicPr>
            <p:cNvPr id="1026" name="Picture 2" descr="Human Detected!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298" y="1664732"/>
              <a:ext cx="1828800" cy="1371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53" y="943078"/>
            <a:ext cx="2080583" cy="2351664"/>
          </a:xfrm>
          <a:prstGeom prst="rect">
            <a:avLst/>
          </a:prstGeom>
        </p:spPr>
      </p:pic>
      <p:grpSp>
        <p:nvGrpSpPr>
          <p:cNvPr id="19" name="그룹 18"/>
          <p:cNvGrpSpPr/>
          <p:nvPr/>
        </p:nvGrpSpPr>
        <p:grpSpPr>
          <a:xfrm>
            <a:off x="7543800" y="1828800"/>
            <a:ext cx="2110222" cy="654228"/>
            <a:chOff x="6522784" y="1826508"/>
            <a:chExt cx="1661032" cy="600224"/>
          </a:xfrm>
        </p:grpSpPr>
        <p:sp>
          <p:nvSpPr>
            <p:cNvPr id="17" name="TextBox 16"/>
            <p:cNvSpPr txBox="1"/>
            <p:nvPr/>
          </p:nvSpPr>
          <p:spPr>
            <a:xfrm>
              <a:off x="6522784" y="1826508"/>
              <a:ext cx="1661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If(</a:t>
              </a:r>
              <a:r>
                <a:rPr lang="ko-KR" altLang="en-US" dirty="0" smtClean="0"/>
                <a:t>헬멧 미착용</a:t>
              </a:r>
              <a:r>
                <a:rPr lang="en-US" altLang="ko-KR" dirty="0" smtClean="0"/>
                <a:t>)</a:t>
              </a:r>
              <a:endParaRPr lang="ko-KR" altLang="en-US" dirty="0"/>
            </a:p>
          </p:txBody>
        </p:sp>
        <p:sp>
          <p:nvSpPr>
            <p:cNvPr id="20" name="오른쪽 화살표 19"/>
            <p:cNvSpPr/>
            <p:nvPr/>
          </p:nvSpPr>
          <p:spPr>
            <a:xfrm>
              <a:off x="6629400" y="2121932"/>
              <a:ext cx="1447800" cy="304800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152400" y="4114800"/>
            <a:ext cx="3276600" cy="962119"/>
            <a:chOff x="-42446" y="4095804"/>
            <a:chExt cx="2971800" cy="795106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777" y="4309243"/>
              <a:ext cx="2362200" cy="581667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-42446" y="4095804"/>
              <a:ext cx="29718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 smtClean="0"/>
                <a:t>Websocket</a:t>
              </a:r>
              <a:r>
                <a:rPr lang="en-US" altLang="ko-KR" sz="1100" dirty="0" smtClean="0"/>
                <a:t> connection</a:t>
              </a:r>
              <a:r>
                <a:rPr lang="ko-KR" altLang="en-US" sz="1100" dirty="0" smtClean="0"/>
                <a:t>통해 클라이언트에 알림</a:t>
              </a:r>
              <a:endParaRPr lang="ko-KR" altLang="en-US" sz="1100" dirty="0"/>
            </a:p>
          </p:txBody>
        </p:sp>
      </p:grpSp>
      <p:sp>
        <p:nvSpPr>
          <p:cNvPr id="26" name="오른쪽 화살표 25"/>
          <p:cNvSpPr/>
          <p:nvPr/>
        </p:nvSpPr>
        <p:spPr>
          <a:xfrm>
            <a:off x="3136441" y="4534432"/>
            <a:ext cx="1839326" cy="33222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54"/>
          <a:stretch/>
        </p:blipFill>
        <p:spPr>
          <a:xfrm>
            <a:off x="5148798" y="4776330"/>
            <a:ext cx="2530450" cy="772943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5148798" y="3595284"/>
            <a:ext cx="4479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클라이언트 알림 수신 및 사진 확인 후 조치</a:t>
            </a:r>
            <a:endParaRPr lang="ko-KR" altLang="en-US" dirty="0"/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1000" y="3964616"/>
            <a:ext cx="1338816" cy="278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61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66649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 smtClean="0"/>
              <a:t>데모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데모 동영상</a:t>
            </a:r>
            <a:endParaRPr sz="2000" dirty="0">
              <a:latin typeface="+mn-ea"/>
              <a:cs typeface="Malgun Gothic"/>
            </a:endParaRPr>
          </a:p>
        </p:txBody>
      </p:sp>
      <p:pic>
        <p:nvPicPr>
          <p:cNvPr id="5" name="3CC1FC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800" y="1587825"/>
            <a:ext cx="7838103" cy="489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9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25501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기대효과 및 결론</a:t>
            </a:r>
            <a:endParaRPr dirty="0"/>
          </a:p>
        </p:txBody>
      </p:sp>
      <p:sp>
        <p:nvSpPr>
          <p:cNvPr id="5" name="직사각형 4"/>
          <p:cNvSpPr/>
          <p:nvPr/>
        </p:nvSpPr>
        <p:spPr>
          <a:xfrm>
            <a:off x="574040" y="1219200"/>
            <a:ext cx="87223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/>
              <a:t>1. </a:t>
            </a:r>
            <a:r>
              <a:rPr lang="ko-KR" altLang="en-US" sz="1600" b="1" dirty="0" smtClean="0"/>
              <a:t>작업장 안전성 강화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헬멧 미착용으로 인한 사고 예방</a:t>
            </a:r>
            <a:endParaRPr lang="ko-KR" altLang="en-US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헬멧 착용 여부를 실시간으로 감지하여 즉각적인 경고를 제공함으로써 작업장에서의 사고를 예방</a:t>
            </a:r>
            <a:r>
              <a:rPr lang="en-US" altLang="ko-KR" sz="16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안전 문화 확립</a:t>
            </a:r>
            <a:endParaRPr lang="ko-KR" altLang="en-US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작업자들에게 헬멧 착용의 중요성을 강조하고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안전 수칙 준수를 습관화</a:t>
            </a:r>
            <a:r>
              <a:rPr lang="en-US" altLang="ko-KR" sz="1600" dirty="0" smtClean="0"/>
              <a:t>.</a:t>
            </a:r>
            <a:endParaRPr lang="en-US" altLang="ko-KR" sz="1600" dirty="0"/>
          </a:p>
        </p:txBody>
      </p:sp>
      <p:sp>
        <p:nvSpPr>
          <p:cNvPr id="6" name="직사각형 5"/>
          <p:cNvSpPr/>
          <p:nvPr/>
        </p:nvSpPr>
        <p:spPr>
          <a:xfrm>
            <a:off x="574040" y="3018710"/>
            <a:ext cx="917956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/>
              <a:t>2. </a:t>
            </a:r>
            <a:r>
              <a:rPr lang="ko-KR" altLang="en-US" sz="1600" b="1" dirty="0"/>
              <a:t>관리 효율성 향상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/>
              <a:t>자동화된 안전 관리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수작업으로 진행되던 안전 점검을 자동화하여 관리자의 업무 부담을 줄임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/>
              <a:t>실시간 모니터링 및 신속한 조치</a:t>
            </a:r>
            <a:endParaRPr lang="ko-KR" alt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헬멧 미착용 상황 발생 시 관리자가 실시간으로 인지하고 신속히 조치 가능</a:t>
            </a:r>
            <a:r>
              <a:rPr lang="en-US" altLang="ko-KR" sz="1600" dirty="0" smtClean="0"/>
              <a:t>.</a:t>
            </a:r>
            <a:endParaRPr lang="en-US" altLang="ko-KR" sz="1600" dirty="0"/>
          </a:p>
        </p:txBody>
      </p:sp>
      <p:sp>
        <p:nvSpPr>
          <p:cNvPr id="7" name="직사각형 6"/>
          <p:cNvSpPr/>
          <p:nvPr/>
        </p:nvSpPr>
        <p:spPr>
          <a:xfrm>
            <a:off x="574040" y="4572000"/>
            <a:ext cx="8610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/>
              <a:t>3. </a:t>
            </a:r>
            <a:r>
              <a:rPr lang="ko-KR" altLang="en-US" sz="1600" b="1" dirty="0"/>
              <a:t>비용 절감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관리 비용 절감</a:t>
            </a:r>
            <a:endParaRPr lang="en-US" altLang="ko-KR" sz="1600" b="1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헬멧 착용 여부를 사람이 직접 관리하지 않으면서 인건비 절약 가능</a:t>
            </a:r>
            <a:r>
              <a:rPr lang="en-US" altLang="ko-KR" sz="1600" smtClean="0"/>
              <a:t>.</a:t>
            </a:r>
            <a:endParaRPr lang="en-US" altLang="ko-KR" sz="1600" dirty="0"/>
          </a:p>
        </p:txBody>
      </p:sp>
      <p:sp>
        <p:nvSpPr>
          <p:cNvPr id="8" name="오른쪽 화살표 7"/>
          <p:cNvSpPr/>
          <p:nvPr/>
        </p:nvSpPr>
        <p:spPr>
          <a:xfrm>
            <a:off x="345440" y="5862750"/>
            <a:ext cx="457200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969402" y="5781901"/>
            <a:ext cx="83888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결론적으로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 자동 탐지 기능을 여러 개 위치시킴으로 더 경제적이고 효율적으로</a:t>
            </a:r>
            <a:endParaRPr lang="en-US" altLang="ko-KR" dirty="0" smtClean="0"/>
          </a:p>
          <a:p>
            <a:r>
              <a:rPr lang="ko-KR" altLang="en-US" dirty="0" smtClean="0"/>
              <a:t>일터의 안전함을 책임질 수 있는 환경을 제공할 수 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5401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2626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결과물의 목록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9179560" cy="6418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서비스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URL :  </a:t>
            </a:r>
            <a:r>
              <a:rPr lang="en-US" altLang="ko-KR" sz="2000" spc="-5" dirty="0">
                <a:solidFill>
                  <a:srgbClr val="FF0000"/>
                </a:solidFill>
                <a:latin typeface="+mn-ea"/>
                <a:cs typeface="Malgun Gothic"/>
              </a:rPr>
              <a:t>https://juyeop.pythonanywhere.com/</a:t>
            </a:r>
          </a:p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소스코드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git </a:t>
            </a: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주소 </a:t>
            </a:r>
            <a:r>
              <a:rPr lang="en-US" altLang="ko-KR" sz="2000" spc="-5" dirty="0">
                <a:solidFill>
                  <a:srgbClr val="558ED5"/>
                </a:solidFill>
                <a:latin typeface="+mn-ea"/>
                <a:cs typeface="Malgun Gothic"/>
              </a:rPr>
              <a:t>: </a:t>
            </a:r>
            <a:r>
              <a:rPr lang="en-US" altLang="ko-KR" sz="2000" spc="-5" dirty="0">
                <a:solidFill>
                  <a:srgbClr val="FF0000"/>
                </a:solidFill>
                <a:latin typeface="+mn-ea"/>
                <a:cs typeface="Malgun Gothic"/>
              </a:rPr>
              <a:t>https://github.com/jysong0101/helmet-detect-project</a:t>
            </a:r>
            <a:endParaRPr sz="2000" dirty="0">
              <a:latin typeface="+mn-ea"/>
              <a:cs typeface="Malgun Gothic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DE730AC-CFC8-5EDF-860C-36BC23E2E541}"/>
              </a:ext>
            </a:extLst>
          </p:cNvPr>
          <p:cNvGrpSpPr/>
          <p:nvPr/>
        </p:nvGrpSpPr>
        <p:grpSpPr>
          <a:xfrm>
            <a:off x="1905000" y="2334178"/>
            <a:ext cx="7315200" cy="1704422"/>
            <a:chOff x="2057400" y="2133600"/>
            <a:chExt cx="7315200" cy="1704422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DD1A18B-E207-63B8-B8C7-5E192BFB88DE}"/>
                </a:ext>
              </a:extLst>
            </p:cNvPr>
            <p:cNvSpPr/>
            <p:nvPr/>
          </p:nvSpPr>
          <p:spPr>
            <a:xfrm>
              <a:off x="2057400" y="2133600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/>
                <a:t>Root</a:t>
              </a:r>
              <a:endParaRPr kumimoji="1" lang="ko-Kore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0597A4C-A41B-4751-3E12-A7B7CFF451AC}"/>
                </a:ext>
              </a:extLst>
            </p:cNvPr>
            <p:cNvSpPr/>
            <p:nvPr/>
          </p:nvSpPr>
          <p:spPr>
            <a:xfrm>
              <a:off x="4614227" y="2141483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Edge_System</a:t>
              </a:r>
              <a:endParaRPr kumimoji="1" lang="ko-Kore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38A63B9-CA00-D283-FA1D-A78E4A936BCE}"/>
                </a:ext>
              </a:extLst>
            </p:cNvPr>
            <p:cNvSpPr/>
            <p:nvPr/>
          </p:nvSpPr>
          <p:spPr>
            <a:xfrm>
              <a:off x="4614227" y="2772756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Service_System</a:t>
              </a:r>
              <a:endParaRPr kumimoji="1" lang="ko-Kore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3C426F6-AC55-20D4-8C98-F4D88F05621F}"/>
                </a:ext>
              </a:extLst>
            </p:cNvPr>
            <p:cNvSpPr/>
            <p:nvPr/>
          </p:nvSpPr>
          <p:spPr>
            <a:xfrm>
              <a:off x="4614227" y="3404029"/>
              <a:ext cx="1981200" cy="4339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 err="1"/>
                <a:t>Client_System</a:t>
              </a:r>
              <a:endParaRPr kumimoji="1" lang="ko-Kore-KR" altLang="en-US" dirty="0"/>
            </a:p>
          </p:txBody>
        </p:sp>
        <p:cxnSp>
          <p:nvCxnSpPr>
            <p:cNvPr id="10" name="직선 연결선[R] 9">
              <a:extLst>
                <a:ext uri="{FF2B5EF4-FFF2-40B4-BE49-F238E27FC236}">
                  <a16:creationId xmlns:a16="http://schemas.microsoft.com/office/drawing/2014/main" id="{858EB992-DFBD-5465-1B8D-7ACF2C5660BA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4038600" y="2350597"/>
              <a:ext cx="575627" cy="78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꺾인 연결선[E] 12">
              <a:extLst>
                <a:ext uri="{FF2B5EF4-FFF2-40B4-BE49-F238E27FC236}">
                  <a16:creationId xmlns:a16="http://schemas.microsoft.com/office/drawing/2014/main" id="{FB351BE6-61C4-1769-DB81-F2487B261252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>
              <a:off x="4038600" y="2350597"/>
              <a:ext cx="575627" cy="639156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꺾인 연결선[E] 14">
              <a:extLst>
                <a:ext uri="{FF2B5EF4-FFF2-40B4-BE49-F238E27FC236}">
                  <a16:creationId xmlns:a16="http://schemas.microsoft.com/office/drawing/2014/main" id="{4CF0E49F-C012-5CDF-E9E9-B10B1E9996B8}"/>
                </a:ext>
              </a:extLst>
            </p:cNvPr>
            <p:cNvCxnSpPr>
              <a:cxnSpLocks/>
              <a:stCxn id="5" idx="3"/>
              <a:endCxn id="8" idx="1"/>
            </p:cNvCxnSpPr>
            <p:nvPr/>
          </p:nvCxnSpPr>
          <p:spPr>
            <a:xfrm>
              <a:off x="4038600" y="2350597"/>
              <a:ext cx="575627" cy="1270429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왼쪽 화살표[L] 19">
              <a:extLst>
                <a:ext uri="{FF2B5EF4-FFF2-40B4-BE49-F238E27FC236}">
                  <a16:creationId xmlns:a16="http://schemas.microsoft.com/office/drawing/2014/main" id="{B287C82F-48F4-5176-B993-CA6D56492D90}"/>
                </a:ext>
              </a:extLst>
            </p:cNvPr>
            <p:cNvSpPr/>
            <p:nvPr/>
          </p:nvSpPr>
          <p:spPr>
            <a:xfrm>
              <a:off x="7086600" y="2141484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YOLO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왼쪽 화살표[L] 20">
              <a:extLst>
                <a:ext uri="{FF2B5EF4-FFF2-40B4-BE49-F238E27FC236}">
                  <a16:creationId xmlns:a16="http://schemas.microsoft.com/office/drawing/2014/main" id="{661CE047-42BA-0835-FBBF-825A7534441E}"/>
                </a:ext>
              </a:extLst>
            </p:cNvPr>
            <p:cNvSpPr/>
            <p:nvPr/>
          </p:nvSpPr>
          <p:spPr>
            <a:xfrm>
              <a:off x="7086600" y="2780639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Django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왼쪽 화살표[L] 21">
              <a:extLst>
                <a:ext uri="{FF2B5EF4-FFF2-40B4-BE49-F238E27FC236}">
                  <a16:creationId xmlns:a16="http://schemas.microsoft.com/office/drawing/2014/main" id="{A1F7652F-28B4-2D24-DA8F-C647A6995155}"/>
                </a:ext>
              </a:extLst>
            </p:cNvPr>
            <p:cNvSpPr/>
            <p:nvPr/>
          </p:nvSpPr>
          <p:spPr>
            <a:xfrm>
              <a:off x="7086600" y="3407970"/>
              <a:ext cx="2286000" cy="426110"/>
            </a:xfrm>
            <a:prstGeom prst="leftArrow">
              <a:avLst>
                <a:gd name="adj1" fmla="val 74666"/>
                <a:gd name="adj2" fmla="val 50000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</a:rPr>
                <a:t>Android, Native App</a:t>
              </a:r>
              <a:endParaRPr kumimoji="1" lang="ko-Kore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0B6B96D8-C469-DA52-92DD-BE63EAF5557F}"/>
              </a:ext>
            </a:extLst>
          </p:cNvPr>
          <p:cNvSpPr/>
          <p:nvPr/>
        </p:nvSpPr>
        <p:spPr>
          <a:xfrm>
            <a:off x="4491210" y="4267200"/>
            <a:ext cx="4267200" cy="4339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FinalTerm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보고서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r>
              <a:rPr lang="en-US" altLang="ko-KR" spc="-5" dirty="0">
                <a:solidFill>
                  <a:srgbClr val="FFFFFF"/>
                </a:solidFill>
                <a:latin typeface="Times New Roman"/>
                <a:cs typeface="Times New Roman"/>
              </a:rPr>
              <a:t>pptx</a:t>
            </a:r>
            <a:endParaRPr lang="ko-KR" altLang="en-US" sz="1800" dirty="0">
              <a:latin typeface="Times New Roman"/>
              <a:cs typeface="Times New Roman"/>
            </a:endParaRPr>
          </a:p>
        </p:txBody>
      </p:sp>
      <p:cxnSp>
        <p:nvCxnSpPr>
          <p:cNvPr id="11" name="꺾인 연결선[E] 10">
            <a:extLst>
              <a:ext uri="{FF2B5EF4-FFF2-40B4-BE49-F238E27FC236}">
                <a16:creationId xmlns:a16="http://schemas.microsoft.com/office/drawing/2014/main" id="{4815B585-13F2-2774-E3B0-9AF5359FBF4F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3886200" y="2551175"/>
            <a:ext cx="605010" cy="193302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EED7E21-5A52-D56E-9176-B51368D7472C}"/>
              </a:ext>
            </a:extLst>
          </p:cNvPr>
          <p:cNvSpPr/>
          <p:nvPr/>
        </p:nvSpPr>
        <p:spPr>
          <a:xfrm>
            <a:off x="4495800" y="4876800"/>
            <a:ext cx="4267200" cy="4339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spcBef>
                <a:spcPts val="100"/>
              </a:spcBef>
            </a:pPr>
            <a:r>
              <a:rPr lang="en-US" altLang="ko-KR" sz="1800" spc="-5" dirty="0" err="1">
                <a:solidFill>
                  <a:srgbClr val="FFFFFF"/>
                </a:solidFill>
                <a:latin typeface="Times New Roman"/>
                <a:cs typeface="Times New Roman"/>
              </a:rPr>
              <a:t>url.txt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(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서비스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URL,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 소스코드 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git </a:t>
            </a:r>
            <a:r>
              <a:rPr lang="ko-KR" altLang="en-US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주소</a:t>
            </a:r>
            <a:r>
              <a:rPr lang="en-US" altLang="ko-KR" sz="1800" spc="-5" dirty="0">
                <a:solidFill>
                  <a:srgbClr val="FFFFFF"/>
                </a:solidFill>
                <a:latin typeface="Times New Roman"/>
                <a:cs typeface="Times New Roman"/>
              </a:rPr>
              <a:t>) </a:t>
            </a:r>
            <a:endParaRPr lang="ko-KR" altLang="en-US" sz="1800" dirty="0">
              <a:latin typeface="Times New Roman"/>
              <a:cs typeface="Times New Roman"/>
            </a:endParaRPr>
          </a:p>
        </p:txBody>
      </p:sp>
      <p:cxnSp>
        <p:nvCxnSpPr>
          <p:cNvPr id="19" name="꺾인 연결선[E] 18">
            <a:extLst>
              <a:ext uri="{FF2B5EF4-FFF2-40B4-BE49-F238E27FC236}">
                <a16:creationId xmlns:a16="http://schemas.microsoft.com/office/drawing/2014/main" id="{042AADFF-B6E9-FD53-205F-AE4D1443BC06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>
            <a:off x="3886200" y="2551175"/>
            <a:ext cx="609600" cy="254262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66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905998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221723" y="6431727"/>
            <a:ext cx="1098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8A8A8A"/>
                </a:solidFill>
                <a:latin typeface="Malgun Gothic"/>
                <a:cs typeface="Malgun Gothic"/>
              </a:rPr>
              <a:t>2</a:t>
            </a:r>
            <a:endParaRPr sz="1200">
              <a:latin typeface="Malgun Gothic"/>
              <a:cs typeface="Malgun Gothic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99538" y="2991103"/>
            <a:ext cx="5687062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ko-KR" altLang="en-US" sz="3600" dirty="0"/>
              <a:t>목차</a:t>
            </a:r>
            <a:endParaRPr sz="3600" dirty="0"/>
          </a:p>
        </p:txBody>
      </p:sp>
      <p:sp>
        <p:nvSpPr>
          <p:cNvPr id="5" name="object 5"/>
          <p:cNvSpPr txBox="1"/>
          <p:nvPr/>
        </p:nvSpPr>
        <p:spPr>
          <a:xfrm>
            <a:off x="1482089" y="4019482"/>
            <a:ext cx="6366511" cy="2305118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요구조건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목적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필요성</a:t>
            </a:r>
            <a:endParaRPr lang="en-US" altLang="ko-KR" sz="2000" dirty="0"/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기능 계획</a:t>
            </a:r>
            <a:r>
              <a:rPr lang="en-US" altLang="ko-KR" sz="2000" dirty="0"/>
              <a:t>(</a:t>
            </a:r>
            <a:r>
              <a:rPr lang="ko-KR" altLang="en-US" sz="2000" dirty="0"/>
              <a:t>신규 또는 추가 기능 중심</a:t>
            </a:r>
            <a:r>
              <a:rPr lang="en-US" altLang="ko-KR" sz="2000" dirty="0"/>
              <a:t>)</a:t>
            </a:r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/>
              <a:t>사용자 시나리오</a:t>
            </a:r>
            <a:r>
              <a:rPr lang="en-US" altLang="ko-KR" sz="2000" dirty="0"/>
              <a:t>(Ui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</a:p>
          <a:p>
            <a:pPr marL="355600" indent="-343535">
              <a:lnSpc>
                <a:spcPct val="100000"/>
              </a:lnSpc>
              <a:spcBef>
                <a:spcPts val="575"/>
              </a:spcBef>
              <a:buFont typeface="Arial"/>
              <a:buChar char="•"/>
              <a:tabLst>
                <a:tab pos="355600" algn="l"/>
                <a:tab pos="356235" algn="l"/>
              </a:tabLst>
            </a:pPr>
            <a:r>
              <a:rPr lang="ko-KR" altLang="en-US" sz="2000" dirty="0">
                <a:solidFill>
                  <a:srgbClr val="1F497D"/>
                </a:solidFill>
                <a:latin typeface="Malgun Gothic"/>
                <a:cs typeface="Malgun Gothic"/>
              </a:rPr>
              <a:t>기대효과</a:t>
            </a:r>
            <a:endParaRPr lang="en-US" altLang="ko-KR" sz="2000" dirty="0">
              <a:solidFill>
                <a:srgbClr val="1F497D"/>
              </a:solidFill>
              <a:latin typeface="Malgun Gothic"/>
              <a:cs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60694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338836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요구조건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874760" cy="54713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1.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Edge System(Python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1-1.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YoloV5 pretrained model </a:t>
            </a:r>
            <a:r>
              <a:rPr lang="ko-KR" altLang="en-US" sz="1600" dirty="0">
                <a:latin typeface="+mn-ea"/>
              </a:rPr>
              <a:t>사용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Ms</a:t>
            </a:r>
            <a:r>
              <a:rPr lang="en-US" altLang="ko-KR" sz="1600" dirty="0">
                <a:latin typeface="+mn-ea"/>
              </a:rPr>
              <a:t> coco </a:t>
            </a:r>
            <a:r>
              <a:rPr lang="ko-KR" altLang="en-US" sz="1600" dirty="0">
                <a:latin typeface="+mn-ea"/>
              </a:rPr>
              <a:t>훈련데이터 기준 검출 객체 </a:t>
            </a:r>
            <a:r>
              <a:rPr lang="en-US" altLang="ko-KR" sz="1600" dirty="0">
                <a:latin typeface="+mn-ea"/>
              </a:rPr>
              <a:t>(Classes) : 80</a:t>
            </a:r>
            <a:r>
              <a:rPr lang="ko-KR" altLang="en-US" sz="1600" dirty="0">
                <a:latin typeface="+mn-ea"/>
              </a:rPr>
              <a:t>가지 객체 검출 기능</a:t>
            </a:r>
            <a:endParaRPr lang="en-US" altLang="ko-KR" sz="1600" dirty="0">
              <a:latin typeface="+mn-ea"/>
            </a:endParaRPr>
          </a:p>
          <a:p>
            <a:pPr marL="1269365" lvl="2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ko-KR" altLang="en-US" sz="1600" i="1" dirty="0">
                <a:latin typeface="+mn-ea"/>
              </a:rPr>
              <a:t>대체 가능 함</a:t>
            </a:r>
            <a:endParaRPr lang="en-US" altLang="ko-KR" sz="1600" i="1" dirty="0">
              <a:latin typeface="+mn-ea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1-3.</a:t>
            </a:r>
            <a:r>
              <a:rPr lang="ko-KR" altLang="en-US" sz="1600" dirty="0">
                <a:latin typeface="+mn-ea"/>
              </a:rPr>
              <a:t> 한 종류의 객체를 동일한 객체로 가능한 </a:t>
            </a:r>
            <a:r>
              <a:rPr lang="en-US" altLang="ko-KR" sz="1600" dirty="0">
                <a:latin typeface="+mn-ea"/>
              </a:rPr>
              <a:t>Change Detection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1-4.</a:t>
            </a:r>
            <a:r>
              <a:rPr lang="ko-KR" altLang="en-US" sz="1600" dirty="0">
                <a:latin typeface="+mn-ea"/>
                <a:cs typeface="Gulim"/>
              </a:rPr>
              <a:t> 게시를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사용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1-5.</a:t>
            </a:r>
            <a:r>
              <a:rPr lang="ko-KR" altLang="en-US" sz="1600" dirty="0">
                <a:latin typeface="+mn-ea"/>
                <a:cs typeface="Gulim"/>
              </a:rPr>
              <a:t> 추가기능</a:t>
            </a:r>
            <a:endParaRPr lang="en-US" altLang="ko-KR" sz="1600" dirty="0">
              <a:latin typeface="+mn-ea"/>
              <a:cs typeface="Gulim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</a:endParaRPr>
          </a:p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2.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Service System(Python, Django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기반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R" sz="1600" spc="-5" dirty="0" err="1">
                <a:solidFill>
                  <a:srgbClr val="558ED5"/>
                </a:solidFill>
                <a:latin typeface="+mn-ea"/>
                <a:cs typeface="Malgun Gothic"/>
              </a:rPr>
              <a:t>Pythonanywhere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클라우드상 서비스 구동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일부 확장 기능 가능</a:t>
            </a:r>
            <a:r>
              <a:rPr 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sz="1600" dirty="0">
              <a:latin typeface="+mn-ea"/>
              <a:cs typeface="Malgun Gothic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2-1.</a:t>
            </a:r>
            <a:r>
              <a:rPr lang="ko-KR" altLang="en-US" sz="1600" dirty="0">
                <a:latin typeface="+mn-ea"/>
              </a:rPr>
              <a:t> 사용자 보안 기능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보안키를 이용한 로그인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공통</a:t>
            </a:r>
            <a:r>
              <a:rPr lang="en-US" altLang="ko-KR" sz="1600" dirty="0">
                <a:latin typeface="+mn-ea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</a:rPr>
              <a:t>2-2.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Image</a:t>
            </a:r>
            <a:r>
              <a:rPr lang="en-US" altLang="ko-KR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</a:rPr>
              <a:t>Blog</a:t>
            </a:r>
            <a:r>
              <a:rPr lang="en-US" altLang="ko-KR" sz="1600" dirty="0">
                <a:latin typeface="+mn-ea"/>
                <a:cs typeface="Gulim"/>
              </a:rPr>
              <a:t> </a:t>
            </a:r>
            <a:r>
              <a:rPr lang="ko-KR" altLang="en-US" sz="1600" dirty="0">
                <a:latin typeface="+mn-ea"/>
                <a:cs typeface="Gulim"/>
              </a:rPr>
              <a:t>및 </a:t>
            </a:r>
            <a:r>
              <a:rPr lang="ko-KR" altLang="en-US" sz="1600" dirty="0">
                <a:latin typeface="+mn-ea"/>
              </a:rPr>
              <a:t>관리</a:t>
            </a:r>
            <a:r>
              <a:rPr lang="ko-KR" altLang="en-US" sz="1600" dirty="0">
                <a:latin typeface="+mn-ea"/>
                <a:cs typeface="Gulim"/>
              </a:rPr>
              <a:t> 기능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일부 확장 기능 가능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2-3.</a:t>
            </a:r>
            <a:r>
              <a:rPr lang="ko-KR" altLang="en-US" sz="1600" dirty="0">
                <a:latin typeface="+mn-ea"/>
                <a:cs typeface="Gulim"/>
              </a:rPr>
              <a:t> 게시를 위한 </a:t>
            </a:r>
            <a:r>
              <a:rPr lang="en-US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2-4.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</a:t>
            </a:r>
            <a:r>
              <a:rPr lang="ko-KR" altLang="en-US" sz="1600" dirty="0">
                <a:latin typeface="+mn-ea"/>
                <a:cs typeface="Gulim"/>
              </a:rPr>
              <a:t> 목록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획득을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2-5.</a:t>
            </a:r>
            <a:r>
              <a:rPr lang="ko-KR" altLang="en-US" sz="1600" dirty="0">
                <a:latin typeface="+mn-ea"/>
                <a:cs typeface="Gulim"/>
              </a:rPr>
              <a:t> 추가 기능</a:t>
            </a:r>
            <a:endParaRPr lang="en-US" altLang="ko-KR" sz="1600" dirty="0">
              <a:latin typeface="+mn-ea"/>
              <a:cs typeface="Gulim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endParaRPr lang="en-US" altLang="ko-KR" sz="900" dirty="0">
              <a:latin typeface="+mn-ea"/>
              <a:cs typeface="Gulim"/>
            </a:endParaRPr>
          </a:p>
          <a:p>
            <a:pPr marL="299085" indent="-28702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3.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en-US" altLang="ko-Kore-KR" sz="1600" spc="-5" dirty="0">
                <a:solidFill>
                  <a:srgbClr val="558ED5"/>
                </a:solidFill>
                <a:latin typeface="+mn-ea"/>
                <a:cs typeface="Malgun Gothic"/>
              </a:rPr>
              <a:t>Client System(Android, Native App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,</a:t>
            </a:r>
            <a:r>
              <a:rPr lang="ko-KR" altLang="en-US" sz="1600" spc="-5" dirty="0">
                <a:solidFill>
                  <a:srgbClr val="558ED5"/>
                </a:solidFill>
                <a:latin typeface="+mn-ea"/>
                <a:cs typeface="Malgun Gothic"/>
              </a:rPr>
              <a:t> 개별 제안</a:t>
            </a:r>
            <a:r>
              <a:rPr lang="en-US" altLang="ko-KR" sz="160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600" dirty="0">
              <a:latin typeface="+mn-ea"/>
              <a:cs typeface="Malgun Gothic"/>
            </a:endParaRP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3.1.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 list view </a:t>
            </a:r>
            <a:r>
              <a:rPr lang="ko-KR" altLang="en-US" sz="1600" dirty="0">
                <a:latin typeface="+mn-ea"/>
                <a:cs typeface="Gulim"/>
              </a:rPr>
              <a:t>기능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공통 기능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개별 제안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3.2.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>
                <a:latin typeface="+mn-ea"/>
                <a:cs typeface="Gulim"/>
              </a:rPr>
              <a:t>Image</a:t>
            </a:r>
            <a:r>
              <a:rPr lang="ko-KR" altLang="en-US" sz="1600" dirty="0">
                <a:latin typeface="+mn-ea"/>
                <a:cs typeface="Gulim"/>
              </a:rPr>
              <a:t> 목록</a:t>
            </a:r>
            <a:r>
              <a:rPr lang="en-US" altLang="ko-KR" sz="1600" dirty="0">
                <a:latin typeface="+mn-ea"/>
                <a:cs typeface="Gulim"/>
              </a:rPr>
              <a:t>,</a:t>
            </a:r>
            <a:r>
              <a:rPr lang="ko-KR" altLang="en-US" sz="1600" dirty="0">
                <a:latin typeface="+mn-ea"/>
                <a:cs typeface="Gulim"/>
              </a:rPr>
              <a:t> 획득을 위한 </a:t>
            </a:r>
            <a:r>
              <a:rPr lang="en-US" altLang="ko-Kore-KR" sz="1600" dirty="0">
                <a:latin typeface="+mn-ea"/>
                <a:cs typeface="Gulim"/>
              </a:rPr>
              <a:t>HTTP</a:t>
            </a:r>
            <a:r>
              <a:rPr lang="ko-KR" altLang="en-US" sz="1600" dirty="0">
                <a:latin typeface="+mn-ea"/>
                <a:cs typeface="Gulim"/>
              </a:rPr>
              <a:t> </a:t>
            </a:r>
            <a:r>
              <a:rPr lang="en-US" altLang="ko-KR" sz="1600" dirty="0" err="1">
                <a:latin typeface="+mn-ea"/>
                <a:cs typeface="Gulim"/>
              </a:rPr>
              <a:t>Restfull</a:t>
            </a:r>
            <a:r>
              <a:rPr lang="en-US" altLang="ko-KR" sz="1600" dirty="0">
                <a:latin typeface="+mn-ea"/>
                <a:cs typeface="Gulim"/>
              </a:rPr>
              <a:t> API </a:t>
            </a:r>
            <a:r>
              <a:rPr lang="ko-KR" altLang="en-US" sz="1600" dirty="0">
                <a:latin typeface="+mn-ea"/>
                <a:cs typeface="Gulim"/>
              </a:rPr>
              <a:t>사용</a:t>
            </a:r>
            <a:r>
              <a:rPr lang="en-US" altLang="ko-KR" sz="1600" dirty="0">
                <a:latin typeface="+mn-ea"/>
                <a:cs typeface="Gulim"/>
              </a:rPr>
              <a:t>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3.3.</a:t>
            </a:r>
            <a:r>
              <a:rPr lang="ko-KR" altLang="en-US" sz="1600" dirty="0">
                <a:latin typeface="+mn-ea"/>
                <a:cs typeface="Gulim"/>
              </a:rPr>
              <a:t> 공통기능 및 추가기능을 활용한 사용자 시나리오 및 </a:t>
            </a:r>
            <a:r>
              <a:rPr lang="en-US" altLang="ko-KR" sz="1600" dirty="0">
                <a:latin typeface="+mn-ea"/>
                <a:cs typeface="Gulim"/>
              </a:rPr>
              <a:t>UI </a:t>
            </a:r>
            <a:r>
              <a:rPr lang="ko-KR" altLang="en-US" sz="1600" dirty="0">
                <a:latin typeface="+mn-ea"/>
                <a:cs typeface="Gulim"/>
              </a:rPr>
              <a:t>제공</a:t>
            </a:r>
            <a:r>
              <a:rPr lang="en-US" altLang="ko-KR" sz="1600" dirty="0">
                <a:latin typeface="+mn-ea"/>
                <a:cs typeface="Gulim"/>
              </a:rPr>
              <a:t> (</a:t>
            </a:r>
            <a:r>
              <a:rPr lang="ko-KR" altLang="en-US" sz="1600" dirty="0">
                <a:latin typeface="+mn-ea"/>
                <a:cs typeface="Gulim"/>
              </a:rPr>
              <a:t>신규 추가 필요</a:t>
            </a:r>
            <a:r>
              <a:rPr lang="en-US" altLang="ko-KR" sz="1600" dirty="0">
                <a:latin typeface="+mn-ea"/>
                <a:cs typeface="Gulim"/>
              </a:rPr>
              <a:t>)</a:t>
            </a:r>
          </a:p>
          <a:p>
            <a:pPr marL="812165" lvl="1" indent="-342900">
              <a:spcBef>
                <a:spcPts val="105"/>
              </a:spcBef>
              <a:buFontTx/>
              <a:buChar char="-"/>
              <a:tabLst>
                <a:tab pos="299720" algn="l"/>
              </a:tabLst>
            </a:pPr>
            <a:r>
              <a:rPr lang="en-US" altLang="ko-KR" sz="1600" dirty="0">
                <a:latin typeface="+mn-ea"/>
                <a:cs typeface="Gulim"/>
              </a:rPr>
              <a:t>3-4.</a:t>
            </a:r>
            <a:r>
              <a:rPr lang="ko-KR" altLang="en-US" sz="1600" dirty="0">
                <a:latin typeface="+mn-ea"/>
                <a:cs typeface="Gulim"/>
              </a:rPr>
              <a:t> 추가 기능</a:t>
            </a:r>
            <a:endParaRPr lang="en-US" altLang="ko-KR" sz="1600" dirty="0">
              <a:latin typeface="+mn-ea"/>
              <a:cs typeface="Gulim"/>
            </a:endParaRPr>
          </a:p>
        </p:txBody>
      </p:sp>
    </p:spTree>
    <p:extLst>
      <p:ext uri="{BB962C8B-B14F-4D97-AF65-F5344CB8AC3E}">
        <p14:creationId xmlns:p14="http://schemas.microsoft.com/office/powerpoint/2010/main" val="3822131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9658644-18C5-09E3-5A99-583969EAF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2018" y="2590800"/>
            <a:ext cx="2030258" cy="2788687"/>
          </a:xfrm>
          <a:prstGeom prst="rect">
            <a:avLst/>
          </a:prstGeom>
        </p:spPr>
      </p:pic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42AE3B60-BC96-6ABB-6C4A-5C973F50649C}"/>
              </a:ext>
            </a:extLst>
          </p:cNvPr>
          <p:cNvSpPr/>
          <p:nvPr/>
        </p:nvSpPr>
        <p:spPr>
          <a:xfrm>
            <a:off x="3942441" y="2666999"/>
            <a:ext cx="2151817" cy="26947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/>
          </a:p>
        </p:txBody>
      </p:sp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611206EA-D141-C3C0-2DFF-A03FD7DA0CF1}"/>
              </a:ext>
            </a:extLst>
          </p:cNvPr>
          <p:cNvSpPr/>
          <p:nvPr/>
        </p:nvSpPr>
        <p:spPr>
          <a:xfrm>
            <a:off x="1941282" y="2667051"/>
            <a:ext cx="1543959" cy="26947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/>
          </a:p>
        </p:txBody>
      </p:sp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5293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시스템 </a:t>
            </a:r>
            <a:r>
              <a:rPr lang="ko-KR" altLang="en-US" dirty="0" smtClean="0">
                <a:latin typeface="Times New Roman"/>
                <a:cs typeface="Times New Roman"/>
              </a:rPr>
              <a:t>구성도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8747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>
                <a:solidFill>
                  <a:srgbClr val="558ED5"/>
                </a:solidFill>
                <a:latin typeface="+mn-ea"/>
                <a:cs typeface="Malgun Gothic"/>
              </a:rPr>
              <a:t>시스템 구성도</a:t>
            </a:r>
            <a:endParaRPr sz="2000" dirty="0">
              <a:latin typeface="+mn-ea"/>
              <a:cs typeface="Malgun Gothic"/>
            </a:endParaRPr>
          </a:p>
        </p:txBody>
      </p:sp>
      <p:pic>
        <p:nvPicPr>
          <p:cNvPr id="21" name="Picture 12" descr="D:\Daum_Cloud\DaumCloud\20131220_스마트 협업테이블\01. Images\DL380G7.png">
            <a:extLst>
              <a:ext uri="{FF2B5EF4-FFF2-40B4-BE49-F238E27FC236}">
                <a16:creationId xmlns:a16="http://schemas.microsoft.com/office/drawing/2014/main" id="{AE4E6DFE-0A9A-FA71-DD2D-D6F77FEC0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539" y="4785497"/>
            <a:ext cx="1280543" cy="624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2" descr="D:\Daum_Cloud\DaumCloud\20131220_스마트 협업테이블\01. Images\DL380G7.png">
            <a:extLst>
              <a:ext uri="{FF2B5EF4-FFF2-40B4-BE49-F238E27FC236}">
                <a16:creationId xmlns:a16="http://schemas.microsoft.com/office/drawing/2014/main" id="{0F63D4D9-953B-2D1F-BFAF-1B1E31D2E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51" y="4720803"/>
            <a:ext cx="1280543" cy="624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DDEE88C-C676-BE47-3735-11C43C5A1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3238" y="4082001"/>
            <a:ext cx="870999" cy="87099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C631D6F-1A75-37D5-AD9C-77A50F1EF4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2569" y="2671424"/>
            <a:ext cx="971309" cy="647540"/>
          </a:xfrm>
          <a:prstGeom prst="rect">
            <a:avLst/>
          </a:prstGeom>
        </p:spPr>
      </p:pic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43E3AD6F-2BEC-050F-6ABD-67996DB94D9B}"/>
              </a:ext>
            </a:extLst>
          </p:cNvPr>
          <p:cNvSpPr/>
          <p:nvPr/>
        </p:nvSpPr>
        <p:spPr>
          <a:xfrm>
            <a:off x="2061309" y="3192267"/>
            <a:ext cx="1257632" cy="529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 smtClean="0"/>
              <a:t>Human Detection</a:t>
            </a:r>
            <a:endParaRPr kumimoji="1" lang="ko-Kore-KR" altLang="en-US" sz="1100" dirty="0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60186F94-C34A-B6E9-3EE6-4D66A3B4FDC6}"/>
              </a:ext>
            </a:extLst>
          </p:cNvPr>
          <p:cNvSpPr/>
          <p:nvPr/>
        </p:nvSpPr>
        <p:spPr>
          <a:xfrm>
            <a:off x="4031778" y="3395570"/>
            <a:ext cx="1368449" cy="7855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 smtClean="0"/>
              <a:t>Helmet </a:t>
            </a:r>
            <a:r>
              <a:rPr kumimoji="1" lang="en-US" altLang="ko-Kore-KR" sz="1100" dirty="0"/>
              <a:t>Detection</a:t>
            </a:r>
          </a:p>
          <a:p>
            <a:pPr algn="ctr"/>
            <a:r>
              <a:rPr kumimoji="1" lang="en-US" altLang="ko-Kore-KR" sz="1100" dirty="0"/>
              <a:t>(Django blog)</a:t>
            </a:r>
            <a:endParaRPr kumimoji="1" lang="ko-Kore-KR" altLang="en-US" sz="1100" dirty="0"/>
          </a:p>
        </p:txBody>
      </p:sp>
      <p:pic>
        <p:nvPicPr>
          <p:cNvPr id="26" name="Picture 13" descr="D:\Daum_Cloud\DaumCloud\20131220_스마트 협업테이블\01. Images\Database_3.png">
            <a:extLst>
              <a:ext uri="{FF2B5EF4-FFF2-40B4-BE49-F238E27FC236}">
                <a16:creationId xmlns:a16="http://schemas.microsoft.com/office/drawing/2014/main" id="{962EA651-522D-9C86-C725-0861A92F5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006" y="4181145"/>
            <a:ext cx="594672" cy="672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3D4EF574-AFE5-2436-6726-206CFC668E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7805" y="2671424"/>
            <a:ext cx="971309" cy="543326"/>
          </a:xfrm>
          <a:prstGeom prst="rect">
            <a:avLst/>
          </a:prstGeom>
        </p:spPr>
      </p:pic>
      <p:cxnSp>
        <p:nvCxnSpPr>
          <p:cNvPr id="34" name="꺾인 연결선[E] 33">
            <a:extLst>
              <a:ext uri="{FF2B5EF4-FFF2-40B4-BE49-F238E27FC236}">
                <a16:creationId xmlns:a16="http://schemas.microsoft.com/office/drawing/2014/main" id="{9D1B64E9-B351-4B43-551D-F8B8F5CB930C}"/>
              </a:ext>
            </a:extLst>
          </p:cNvPr>
          <p:cNvCxnSpPr>
            <a:cxnSpLocks/>
            <a:stCxn id="24" idx="0"/>
            <a:endCxn id="9" idx="1"/>
          </p:cNvCxnSpPr>
          <p:nvPr/>
        </p:nvCxnSpPr>
        <p:spPr>
          <a:xfrm rot="5400000" flipH="1" flipV="1">
            <a:off x="3357811" y="2327509"/>
            <a:ext cx="197073" cy="15324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[E] 41">
            <a:extLst>
              <a:ext uri="{FF2B5EF4-FFF2-40B4-BE49-F238E27FC236}">
                <a16:creationId xmlns:a16="http://schemas.microsoft.com/office/drawing/2014/main" id="{B9B71CDA-9F6E-482A-5587-BB85509175DE}"/>
              </a:ext>
            </a:extLst>
          </p:cNvPr>
          <p:cNvCxnSpPr>
            <a:cxnSpLocks/>
            <a:stCxn id="7" idx="3"/>
            <a:endCxn id="26" idx="1"/>
          </p:cNvCxnSpPr>
          <p:nvPr/>
        </p:nvCxnSpPr>
        <p:spPr>
          <a:xfrm flipV="1">
            <a:off x="5124237" y="4517500"/>
            <a:ext cx="372769" cy="1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그림 50">
            <a:extLst>
              <a:ext uri="{FF2B5EF4-FFF2-40B4-BE49-F238E27FC236}">
                <a16:creationId xmlns:a16="http://schemas.microsoft.com/office/drawing/2014/main" id="{3008D9B9-9672-F9F7-B1C9-CE4987F78C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06804" y="3223161"/>
            <a:ext cx="660400" cy="660400"/>
          </a:xfrm>
          <a:prstGeom prst="rect">
            <a:avLst/>
          </a:prstGeom>
        </p:spPr>
      </p:pic>
      <p:cxnSp>
        <p:nvCxnSpPr>
          <p:cNvPr id="52" name="꺾인 연결선[E] 51">
            <a:extLst>
              <a:ext uri="{FF2B5EF4-FFF2-40B4-BE49-F238E27FC236}">
                <a16:creationId xmlns:a16="http://schemas.microsoft.com/office/drawing/2014/main" id="{ABCD8ECB-282A-6335-0B2A-8E0A1E5F558C}"/>
              </a:ext>
            </a:extLst>
          </p:cNvPr>
          <p:cNvCxnSpPr>
            <a:cxnSpLocks/>
            <a:stCxn id="9" idx="3"/>
            <a:endCxn id="50" idx="1"/>
          </p:cNvCxnSpPr>
          <p:nvPr/>
        </p:nvCxnSpPr>
        <p:spPr>
          <a:xfrm>
            <a:off x="5193878" y="2995194"/>
            <a:ext cx="2475628" cy="718168"/>
          </a:xfrm>
          <a:prstGeom prst="bentConnector3">
            <a:avLst>
              <a:gd name="adj1" fmla="val 5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FA01F47-3330-C635-0239-9C3660364D09}"/>
              </a:ext>
            </a:extLst>
          </p:cNvPr>
          <p:cNvSpPr txBox="1"/>
          <p:nvPr/>
        </p:nvSpPr>
        <p:spPr>
          <a:xfrm>
            <a:off x="2729982" y="2702939"/>
            <a:ext cx="123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HTTP/Restful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API</a:t>
            </a:r>
            <a:endParaRPr kumimoji="1" lang="ko-Kore-KR" altLang="en-US" sz="12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027E028-B68C-DDC5-6C75-D317B32B0A67}"/>
              </a:ext>
            </a:extLst>
          </p:cNvPr>
          <p:cNvSpPr txBox="1"/>
          <p:nvPr/>
        </p:nvSpPr>
        <p:spPr>
          <a:xfrm>
            <a:off x="5429805" y="2702938"/>
            <a:ext cx="513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</a:t>
            </a:r>
            <a:endParaRPr kumimoji="1" lang="ko-Kore-KR" altLang="en-US" sz="1200" dirty="0"/>
          </a:p>
        </p:txBody>
      </p: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8EEF8602-A224-866A-BC31-E8089D5E3524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4716003" y="3086086"/>
            <a:ext cx="0" cy="3094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51CDFA6-6AA4-2B01-173B-46645D590930}"/>
              </a:ext>
            </a:extLst>
          </p:cNvPr>
          <p:cNvSpPr txBox="1"/>
          <p:nvPr/>
        </p:nvSpPr>
        <p:spPr>
          <a:xfrm>
            <a:off x="4724400" y="3124200"/>
            <a:ext cx="513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HTTP</a:t>
            </a:r>
            <a:endParaRPr kumimoji="1" lang="ko-Kore-KR" altLang="en-US" sz="1200" dirty="0"/>
          </a:p>
        </p:txBody>
      </p:sp>
      <p:sp>
        <p:nvSpPr>
          <p:cNvPr id="65" name="모서리가 둥근 직사각형 64">
            <a:extLst>
              <a:ext uri="{FF2B5EF4-FFF2-40B4-BE49-F238E27FC236}">
                <a16:creationId xmlns:a16="http://schemas.microsoft.com/office/drawing/2014/main" id="{F5EA3C39-7B5D-6748-BB13-44D60AC654A3}"/>
              </a:ext>
            </a:extLst>
          </p:cNvPr>
          <p:cNvSpPr/>
          <p:nvPr/>
        </p:nvSpPr>
        <p:spPr>
          <a:xfrm>
            <a:off x="4253616" y="4054333"/>
            <a:ext cx="940262" cy="2128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000" dirty="0"/>
              <a:t> Image blog</a:t>
            </a:r>
            <a:endParaRPr kumimoji="1" lang="ko-Kore-KR" altLang="en-US" sz="1000" dirty="0"/>
          </a:p>
        </p:txBody>
      </p:sp>
      <p:sp>
        <p:nvSpPr>
          <p:cNvPr id="66" name="모서리가 둥근 직사각형 65">
            <a:extLst>
              <a:ext uri="{FF2B5EF4-FFF2-40B4-BE49-F238E27FC236}">
                <a16:creationId xmlns:a16="http://schemas.microsoft.com/office/drawing/2014/main" id="{A2A46386-DA7C-81F2-1F2E-3C2FFD0D31EB}"/>
              </a:ext>
            </a:extLst>
          </p:cNvPr>
          <p:cNvSpPr/>
          <p:nvPr/>
        </p:nvSpPr>
        <p:spPr>
          <a:xfrm>
            <a:off x="4031778" y="3402836"/>
            <a:ext cx="692622" cy="2128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000" dirty="0"/>
              <a:t> REST API</a:t>
            </a:r>
            <a:endParaRPr kumimoji="1" lang="ko-Kore-KR" altLang="en-US" sz="1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F7F2CF-5152-F03B-CCDD-A01F95E9695B}"/>
              </a:ext>
            </a:extLst>
          </p:cNvPr>
          <p:cNvSpPr txBox="1"/>
          <p:nvPr/>
        </p:nvSpPr>
        <p:spPr>
          <a:xfrm>
            <a:off x="3856074" y="3152001"/>
            <a:ext cx="8704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/>
              <a:t>PORT:8000</a:t>
            </a:r>
            <a:endParaRPr kumimoji="1" lang="ko-Kore-KR" altLang="en-US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54C7AC-6818-E540-E402-89B1617ED852}"/>
              </a:ext>
            </a:extLst>
          </p:cNvPr>
          <p:cNvSpPr txBox="1"/>
          <p:nvPr/>
        </p:nvSpPr>
        <p:spPr>
          <a:xfrm>
            <a:off x="4572000" y="2694801"/>
            <a:ext cx="8704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200" dirty="0" smtClean="0"/>
              <a:t>PORT:8080</a:t>
            </a:r>
            <a:endParaRPr kumimoji="1" lang="ko-Kore-KR" alt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2D9E07-B252-368F-6CC7-299C67EC932D}"/>
              </a:ext>
            </a:extLst>
          </p:cNvPr>
          <p:cNvSpPr txBox="1"/>
          <p:nvPr/>
        </p:nvSpPr>
        <p:spPr>
          <a:xfrm>
            <a:off x="1903368" y="5377056"/>
            <a:ext cx="15785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&lt;EDGE SYSTEM&gt;</a:t>
            </a:r>
            <a:endParaRPr kumimoji="1" lang="ko-Kore-KR" alt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3C3EBE-3F71-2BF4-18BE-D4502915FCFA}"/>
              </a:ext>
            </a:extLst>
          </p:cNvPr>
          <p:cNvSpPr txBox="1"/>
          <p:nvPr/>
        </p:nvSpPr>
        <p:spPr>
          <a:xfrm>
            <a:off x="6800813" y="5334000"/>
            <a:ext cx="214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&lt;CLIENT&gt;</a:t>
            </a:r>
            <a:endParaRPr kumimoji="1" lang="ko-Kore-KR" altLang="en-US" sz="12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1838BDA-9BCA-D027-CC4E-8EEB922086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96824" y="3600247"/>
            <a:ext cx="431435" cy="4398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E5A8C0A-F9CF-5A2E-A8FF-129FFFF75F9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5040" y="4853854"/>
            <a:ext cx="971397" cy="672207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153DF5B-04DE-EECD-E9EE-9E0DE5868408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1011269" y="5097849"/>
            <a:ext cx="1013270" cy="845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956D45A-D091-1BD2-D766-90BA81F6265B}"/>
              </a:ext>
            </a:extLst>
          </p:cNvPr>
          <p:cNvSpPr txBox="1"/>
          <p:nvPr/>
        </p:nvSpPr>
        <p:spPr>
          <a:xfrm>
            <a:off x="267263" y="4391363"/>
            <a:ext cx="786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 smtClean="0"/>
              <a:t>Laptop</a:t>
            </a:r>
          </a:p>
          <a:p>
            <a:r>
              <a:rPr kumimoji="1" lang="en-US" altLang="ko-KR" sz="1200" dirty="0" smtClean="0"/>
              <a:t>Web Cam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A424E271-6665-5F41-7DAD-DE491889775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24232" y="4641184"/>
            <a:ext cx="797854" cy="23561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C825158-FCC8-6ED3-0E4D-AA17A3C34D6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19400" y="4790122"/>
            <a:ext cx="609600" cy="16287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242729" y="3713362"/>
            <a:ext cx="894791" cy="57751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827456F-4861-74AE-96C0-B533B83ABB0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766530" y="4464046"/>
            <a:ext cx="715339" cy="35767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692E289-E0B5-EAE3-9D1B-CDBDB0A7DFDF}"/>
              </a:ext>
            </a:extLst>
          </p:cNvPr>
          <p:cNvSpPr txBox="1"/>
          <p:nvPr/>
        </p:nvSpPr>
        <p:spPr>
          <a:xfrm>
            <a:off x="3960572" y="5334000"/>
            <a:ext cx="2148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&lt;SERVICE SYSTEM&gt;</a:t>
            </a:r>
            <a:endParaRPr kumimoji="1" lang="ko-Kore-KR" altLang="en-US" sz="12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0307A8A-A117-F084-4D3B-B664B3E9CE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140935" y="4244808"/>
            <a:ext cx="1047750" cy="3271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68867" y="3093731"/>
            <a:ext cx="12121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 smtClean="0"/>
              <a:t>Notificaion</a:t>
            </a:r>
            <a:r>
              <a:rPr lang="en-US" altLang="ko-KR" sz="1000" dirty="0" smtClean="0"/>
              <a:t> &amp; Check</a:t>
            </a:r>
            <a:endParaRPr lang="ko-KR" altLang="en-US" sz="100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91000" y="2380637"/>
            <a:ext cx="1416547" cy="275189"/>
          </a:xfrm>
          <a:prstGeom prst="rect">
            <a:avLst/>
          </a:prstGeom>
        </p:spPr>
      </p:pic>
      <p:cxnSp>
        <p:nvCxnSpPr>
          <p:cNvPr id="23" name="직선 화살표 연결선 22"/>
          <p:cNvCxnSpPr/>
          <p:nvPr/>
        </p:nvCxnSpPr>
        <p:spPr>
          <a:xfrm flipV="1">
            <a:off x="5607547" y="3917571"/>
            <a:ext cx="2061959" cy="31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146442" y="3921478"/>
            <a:ext cx="872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/>
              <a:t>Websocket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16964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dirty="0">
                <a:latin typeface="Times New Roman"/>
                <a:cs typeface="Times New Roman"/>
              </a:rPr>
              <a:t>목적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74040" y="1124817"/>
            <a:ext cx="808037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r>
              <a:rPr lang="ko-KR" altLang="en-US" sz="2000" spc="-5" dirty="0" smtClean="0">
                <a:solidFill>
                  <a:srgbClr val="558ED5"/>
                </a:solidFill>
                <a:latin typeface="+mn-ea"/>
                <a:cs typeface="Malgun Gothic"/>
              </a:rPr>
              <a:t>고위험 작업장에서의 안전 문제를 해결</a:t>
            </a:r>
            <a:endParaRPr sz="1800" dirty="0">
              <a:latin typeface="+mn-ea"/>
              <a:cs typeface="Gulim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723900" y="1563924"/>
            <a:ext cx="8534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공장 및 건설 현장과 같은 고위험 작업장에서 작업자의 </a:t>
            </a:r>
            <a:r>
              <a:rPr lang="ko-KR" altLang="en-US" b="1" dirty="0"/>
              <a:t>헬멧 착용 여부를 실시간으로 모니터링</a:t>
            </a:r>
            <a:r>
              <a:rPr lang="ko-KR" altLang="en-US" dirty="0"/>
              <a:t>하고</a:t>
            </a:r>
            <a:r>
              <a:rPr lang="en-US" altLang="ko-KR" dirty="0"/>
              <a:t>, </a:t>
            </a:r>
            <a:r>
              <a:rPr lang="ko-KR" altLang="en-US" b="1" dirty="0"/>
              <a:t>미착용 시 즉각적인 경고와 알림을 제공</a:t>
            </a:r>
            <a:r>
              <a:rPr lang="ko-KR" altLang="en-US" dirty="0"/>
              <a:t>하여 작업장의 안전사고를 예방하는 데 </a:t>
            </a:r>
            <a:r>
              <a:rPr lang="ko-KR" altLang="en-US" dirty="0" smtClean="0"/>
              <a:t>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3352800"/>
            <a:ext cx="8610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latin typeface="+mn-ea"/>
              </a:rPr>
              <a:t>작업장 </a:t>
            </a:r>
            <a:r>
              <a:rPr lang="ko-KR" altLang="en-US" sz="1600" dirty="0">
                <a:latin typeface="+mn-ea"/>
              </a:rPr>
              <a:t>안전성 </a:t>
            </a:r>
            <a:r>
              <a:rPr lang="ko-KR" altLang="en-US" sz="1600" dirty="0" smtClean="0">
                <a:latin typeface="+mn-ea"/>
              </a:rPr>
              <a:t>강화 </a:t>
            </a:r>
            <a:r>
              <a:rPr lang="en-US" altLang="ko-KR" sz="1600" dirty="0" smtClean="0">
                <a:latin typeface="+mn-ea"/>
              </a:rPr>
              <a:t>: </a:t>
            </a:r>
            <a:r>
              <a:rPr lang="ko-KR" altLang="en-US" sz="1600" dirty="0" smtClean="0">
                <a:latin typeface="+mn-ea"/>
              </a:rPr>
              <a:t>헬멧 </a:t>
            </a:r>
            <a:r>
              <a:rPr lang="ko-KR" altLang="en-US" sz="1600" dirty="0">
                <a:latin typeface="+mn-ea"/>
              </a:rPr>
              <a:t>착용 여부를 자동으로 감지하여 작업 규정을 준수하도록 지원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latin typeface="+mn-ea"/>
              </a:rPr>
              <a:t>효율적인 </a:t>
            </a:r>
            <a:r>
              <a:rPr lang="ko-KR" altLang="en-US" sz="1600" dirty="0">
                <a:latin typeface="+mn-ea"/>
              </a:rPr>
              <a:t>안전 </a:t>
            </a:r>
            <a:r>
              <a:rPr lang="ko-KR" altLang="en-US" sz="1600" dirty="0" smtClean="0">
                <a:latin typeface="+mn-ea"/>
              </a:rPr>
              <a:t>관리 </a:t>
            </a:r>
            <a:r>
              <a:rPr lang="en-US" altLang="ko-KR" sz="1600" dirty="0" smtClean="0">
                <a:latin typeface="+mn-ea"/>
              </a:rPr>
              <a:t>: </a:t>
            </a:r>
            <a:r>
              <a:rPr lang="ko-KR" altLang="en-US" sz="1600" dirty="0" smtClean="0">
                <a:latin typeface="+mn-ea"/>
              </a:rPr>
              <a:t>관리자에게 </a:t>
            </a:r>
            <a:r>
              <a:rPr lang="ko-KR" altLang="en-US" sz="1600" dirty="0">
                <a:latin typeface="+mn-ea"/>
              </a:rPr>
              <a:t>작업 현장의 헬멧 착용 상태를 실시간으로 알림으로써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수동 점검 없이도 작업자들의 안전 상태를 효과적으로 관리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endParaRPr lang="en-US" altLang="ko-KR" sz="16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</a:rPr>
              <a:t>스마트 기술을 통한 </a:t>
            </a:r>
            <a:r>
              <a:rPr lang="ko-KR" altLang="en-US" sz="1600" dirty="0" smtClean="0">
                <a:latin typeface="+mn-ea"/>
              </a:rPr>
              <a:t>자동화 </a:t>
            </a:r>
            <a:r>
              <a:rPr lang="en-US" altLang="ko-KR" sz="1600" dirty="0" smtClean="0">
                <a:latin typeface="+mn-ea"/>
              </a:rPr>
              <a:t>: </a:t>
            </a:r>
            <a:r>
              <a:rPr lang="ko-KR" altLang="en-US" sz="1600" dirty="0" smtClean="0">
                <a:latin typeface="+mn-ea"/>
              </a:rPr>
              <a:t>기존의 </a:t>
            </a:r>
            <a:r>
              <a:rPr lang="ko-KR" altLang="en-US" sz="1600" dirty="0">
                <a:latin typeface="+mn-ea"/>
              </a:rPr>
              <a:t>안전 점검 프로세스를 디지털화하고 자동화하여 관리 효율성을 높임</a:t>
            </a:r>
            <a:r>
              <a:rPr lang="en-US" altLang="ko-KR" sz="1600" dirty="0" smtClean="0">
                <a:latin typeface="+mn-ea"/>
              </a:rPr>
              <a:t>.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23364" y="2819400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세부 목적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928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10909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ko-KR" altLang="en-US" sz="2000" dirty="0"/>
              <a:t>필요성</a:t>
            </a:r>
            <a:endParaRPr dirty="0"/>
          </a:p>
        </p:txBody>
      </p:sp>
      <p:sp>
        <p:nvSpPr>
          <p:cNvPr id="5" name="직사각형 4"/>
          <p:cNvSpPr/>
          <p:nvPr/>
        </p:nvSpPr>
        <p:spPr>
          <a:xfrm>
            <a:off x="574040" y="1371600"/>
            <a:ext cx="804164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 smtClean="0">
                <a:latin typeface="+mn-ea"/>
              </a:rPr>
              <a:t>안전사고 예방 </a:t>
            </a:r>
            <a:r>
              <a:rPr lang="en-US" altLang="ko-KR" sz="1600" dirty="0" smtClean="0">
                <a:latin typeface="+mn-ea"/>
              </a:rPr>
              <a:t>: </a:t>
            </a:r>
            <a:r>
              <a:rPr lang="ko-KR" altLang="en-US" sz="1600" dirty="0" smtClean="0">
                <a:latin typeface="+mn-ea"/>
              </a:rPr>
              <a:t>헬멧 </a:t>
            </a:r>
            <a:r>
              <a:rPr lang="ko-KR" altLang="en-US" sz="1600" dirty="0">
                <a:latin typeface="+mn-ea"/>
              </a:rPr>
              <a:t>미착용으로 인한 사고는 치명적인 부상을 초래할 수 있으며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이를 실시간으로 감지하고 경고할 수 있는 시스템이 </a:t>
            </a:r>
            <a:r>
              <a:rPr lang="ko-KR" altLang="en-US" sz="1600" dirty="0" smtClean="0">
                <a:latin typeface="+mn-ea"/>
              </a:rPr>
              <a:t>필수적이다</a:t>
            </a:r>
            <a:r>
              <a:rPr lang="en-US" altLang="ko-KR" sz="1600" dirty="0" smtClean="0">
                <a:latin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+mn-ea"/>
              </a:rPr>
              <a:t>기존 점검 방식의 </a:t>
            </a:r>
            <a:r>
              <a:rPr lang="ko-KR" altLang="en-US" sz="1600" b="1" dirty="0" smtClean="0">
                <a:latin typeface="+mn-ea"/>
              </a:rPr>
              <a:t>한계 </a:t>
            </a:r>
            <a:r>
              <a:rPr lang="en-US" altLang="ko-KR" sz="1600" dirty="0" smtClean="0">
                <a:latin typeface="+mn-ea"/>
              </a:rPr>
              <a:t>: </a:t>
            </a:r>
            <a:r>
              <a:rPr lang="ko-KR" altLang="en-US" sz="1600" dirty="0" smtClean="0">
                <a:latin typeface="+mn-ea"/>
              </a:rPr>
              <a:t>하지만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smtClean="0">
                <a:latin typeface="+mn-ea"/>
              </a:rPr>
              <a:t>작업 </a:t>
            </a:r>
            <a:r>
              <a:rPr lang="ko-KR" altLang="en-US" sz="1600" dirty="0">
                <a:latin typeface="+mn-ea"/>
              </a:rPr>
              <a:t>현장에서 헬멧 착용 여부를 수동으로 점검하는 방식은 시간과 인력이 많이 소모되고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지속적인 관리가 </a:t>
            </a:r>
            <a:r>
              <a:rPr lang="ko-KR" altLang="en-US" sz="1600" dirty="0" smtClean="0">
                <a:latin typeface="+mn-ea"/>
              </a:rPr>
              <a:t>어렵다</a:t>
            </a:r>
            <a:r>
              <a:rPr lang="en-US" altLang="ko-KR" sz="1600" dirty="0" smtClean="0">
                <a:latin typeface="+mn-ea"/>
              </a:rPr>
              <a:t>. </a:t>
            </a:r>
            <a:r>
              <a:rPr lang="ko-KR" altLang="en-US" sz="1600" dirty="0" smtClean="0">
                <a:latin typeface="+mn-ea"/>
              </a:rPr>
              <a:t>그렇기에 스마트 </a:t>
            </a:r>
            <a:r>
              <a:rPr lang="ko-KR" altLang="en-US" sz="1600" dirty="0">
                <a:latin typeface="+mn-ea"/>
              </a:rPr>
              <a:t>감지 시스템을 통해 작업자의 헬멧 착용 상태를 자동으로 모니터링하여 점검의 효율성을 높일 수 </a:t>
            </a:r>
            <a:r>
              <a:rPr lang="ko-KR" altLang="en-US" sz="1600" dirty="0" smtClean="0">
                <a:latin typeface="+mn-ea"/>
              </a:rPr>
              <a:t>있다</a:t>
            </a:r>
            <a:r>
              <a:rPr lang="en-US" altLang="ko-KR" sz="1600" dirty="0" smtClean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567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8504" y="6486875"/>
            <a:ext cx="1705610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Image </a:t>
            </a:r>
            <a:r>
              <a:rPr sz="1400" b="1" spc="-5" dirty="0">
                <a:solidFill>
                  <a:srgbClr val="1F497D"/>
                </a:solidFill>
                <a:latin typeface="Times New Roman"/>
                <a:cs typeface="Times New Roman"/>
              </a:rPr>
              <a:t>Processing</a:t>
            </a:r>
            <a:r>
              <a:rPr sz="1400" b="1" spc="-70" dirty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sz="1400" b="1" dirty="0">
                <a:solidFill>
                  <a:srgbClr val="1F497D"/>
                </a:solidFill>
                <a:latin typeface="Times New Roman"/>
                <a:cs typeface="Times New Roman"/>
              </a:rPr>
              <a:t>Lab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4040" y="609888"/>
            <a:ext cx="68173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spcBef>
                <a:spcPts val="105"/>
              </a:spcBef>
            </a:pPr>
            <a:r>
              <a:rPr lang="ko-KR" altLang="en-US" sz="2000" dirty="0"/>
              <a:t>기능 </a:t>
            </a:r>
            <a:r>
              <a:rPr lang="en-US" altLang="ko-KR" sz="2000" dirty="0"/>
              <a:t>-</a:t>
            </a:r>
            <a:r>
              <a:rPr lang="ko-KR" altLang="en-US" sz="2000" dirty="0"/>
              <a:t> </a:t>
            </a:r>
            <a:r>
              <a:rPr lang="ko-KR" altLang="en-US" sz="2000" dirty="0">
                <a:solidFill>
                  <a:schemeClr val="accent1"/>
                </a:solidFill>
              </a:rPr>
              <a:t>조건대비표</a:t>
            </a:r>
            <a:endParaRPr dirty="0">
              <a:solidFill>
                <a:schemeClr val="accent1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38D92DE-3313-341A-7253-A23793A03C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331082"/>
              </p:ext>
            </p:extLst>
          </p:nvPr>
        </p:nvGraphicFramePr>
        <p:xfrm>
          <a:off x="457200" y="1219200"/>
          <a:ext cx="8991600" cy="441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1260587217"/>
                    </a:ext>
                  </a:extLst>
                </a:gridCol>
                <a:gridCol w="3962400">
                  <a:extLst>
                    <a:ext uri="{9D8B030D-6E8A-4147-A177-3AD203B41FA5}">
                      <a16:colId xmlns:a16="http://schemas.microsoft.com/office/drawing/2014/main" val="205259118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99785294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246177164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25583751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시스템 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세부기능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구현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대체 여부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소스 파일명 </a:t>
                      </a:r>
                      <a:endParaRPr lang="en-US" altLang="ko-KR" sz="1000" dirty="0"/>
                    </a:p>
                    <a:p>
                      <a:pPr algn="ctr" latinLnBrk="1"/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함수 또는 </a:t>
                      </a:r>
                      <a:r>
                        <a:rPr lang="en-US" altLang="ko-KR" sz="1000" dirty="0"/>
                        <a:t>class</a:t>
                      </a:r>
                      <a:r>
                        <a:rPr lang="ko-KR" altLang="en-US" sz="1000" dirty="0"/>
                        <a:t>명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527650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1. Edge System(Python </a:t>
                      </a:r>
                      <a:r>
                        <a:rPr lang="ko-KR" altLang="en-US" sz="1000" dirty="0"/>
                        <a:t>기반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1-1. YoloV5 pretrained model </a:t>
                      </a:r>
                      <a:r>
                        <a:rPr lang="ko-KR" altLang="en-US" sz="1000" dirty="0" smtClean="0"/>
                        <a:t>을 사용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i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err="1" smtClean="0"/>
                        <a:t>Edge_System</a:t>
                      </a:r>
                      <a:r>
                        <a:rPr lang="en-US" altLang="ko-KR" sz="1000" dirty="0" smtClean="0"/>
                        <a:t>/runs/train/exp2</a:t>
                      </a:r>
                      <a:endParaRPr lang="ko-KR" altLang="en-US" sz="10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923692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1-2. </a:t>
                      </a:r>
                      <a:r>
                        <a:rPr lang="en" altLang="ko-KR" sz="1000" dirty="0" err="1"/>
                        <a:t>Ms</a:t>
                      </a:r>
                      <a:r>
                        <a:rPr lang="en" altLang="ko-KR" sz="1000" dirty="0"/>
                        <a:t> coco </a:t>
                      </a:r>
                      <a:r>
                        <a:rPr lang="ko-KR" altLang="en-US" sz="1000" dirty="0"/>
                        <a:t>훈련데이터 기준 검출 객체 </a:t>
                      </a:r>
                      <a:r>
                        <a:rPr lang="en-US" altLang="ko-KR" sz="1000" dirty="0"/>
                        <a:t>(</a:t>
                      </a:r>
                      <a:r>
                        <a:rPr lang="en" altLang="ko-KR" sz="1000" dirty="0"/>
                        <a:t>Classes) : </a:t>
                      </a:r>
                      <a:r>
                        <a:rPr lang="en" altLang="ko-KR" sz="1000" dirty="0" smtClean="0"/>
                        <a:t>2</a:t>
                      </a:r>
                      <a:r>
                        <a:rPr lang="ko-KR" altLang="en-US" sz="1000" dirty="0" smtClean="0"/>
                        <a:t>가지 </a:t>
                      </a:r>
                      <a:r>
                        <a:rPr lang="ko-KR" altLang="en-US" sz="1000" dirty="0"/>
                        <a:t>객체 검출 </a:t>
                      </a:r>
                      <a:r>
                        <a:rPr lang="ko-KR" altLang="en-US" sz="1000" dirty="0" smtClean="0"/>
                        <a:t>기능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Edge_System</a:t>
                      </a:r>
                      <a:r>
                        <a:rPr lang="en-US" altLang="ko-KR" sz="1000" dirty="0" smtClean="0"/>
                        <a:t>/data/</a:t>
                      </a:r>
                      <a:r>
                        <a:rPr lang="en-US" altLang="ko-KR" sz="1000" dirty="0" err="1" smtClean="0"/>
                        <a:t>helmet_detection.yaml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057684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1-3. </a:t>
                      </a:r>
                      <a:r>
                        <a:rPr lang="ko-KR" altLang="en-US" sz="1000" dirty="0" smtClean="0"/>
                        <a:t>헬멧을 착용한 상태인지 아닌지를 판별하는 기능</a:t>
                      </a:r>
                      <a:endParaRPr lang="en" altLang="ko-KR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Edge_System/detect.py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717427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1-4. </a:t>
                      </a:r>
                      <a:r>
                        <a:rPr lang="ko-KR" altLang="en-US" sz="1000" dirty="0"/>
                        <a:t>게시를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Edge_System/changedetection.py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125830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1-5. </a:t>
                      </a:r>
                      <a:r>
                        <a:rPr lang="ko-KR" altLang="en-US" sz="1000" dirty="0" smtClean="0"/>
                        <a:t>헬멧 데이터를 활용해 </a:t>
                      </a:r>
                      <a:r>
                        <a:rPr lang="en-US" altLang="ko-KR" sz="1000" dirty="0" smtClean="0"/>
                        <a:t>YoloV5</a:t>
                      </a:r>
                      <a:r>
                        <a:rPr lang="ko-KR" altLang="en-US" sz="1000" dirty="0" smtClean="0"/>
                        <a:t>를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smtClean="0"/>
                        <a:t>추가적으로 학습시킴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err="1" smtClean="0"/>
                        <a:t>Edge_System</a:t>
                      </a:r>
                      <a:r>
                        <a:rPr lang="en-US" altLang="ko-KR" sz="1000" dirty="0" smtClean="0"/>
                        <a:t>/runs/train/exp2</a:t>
                      </a:r>
                      <a:endParaRPr lang="ko-KR" altLang="en-US" sz="10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219046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2. Service System(Python, Django </a:t>
                      </a:r>
                      <a:r>
                        <a:rPr lang="ko-KR" altLang="en-US" sz="1000" dirty="0"/>
                        <a:t>기반</a:t>
                      </a:r>
                      <a:r>
                        <a:rPr lang="en-US" altLang="ko-KR" sz="1000" dirty="0"/>
                        <a:t>, </a:t>
                      </a:r>
                      <a:r>
                        <a:rPr lang="en" altLang="ko-KR" sz="1000" dirty="0" err="1"/>
                        <a:t>Pythonanywhere</a:t>
                      </a:r>
                      <a:r>
                        <a:rPr lang="en" altLang="ko-KR" sz="1000" dirty="0"/>
                        <a:t> </a:t>
                      </a:r>
                      <a:r>
                        <a:rPr lang="ko-KR" altLang="en-US" sz="1000" dirty="0"/>
                        <a:t>클라우드상 서비스 구동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일부 확장 기능 가능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2-1. </a:t>
                      </a:r>
                      <a:r>
                        <a:rPr lang="ko-KR" altLang="en-US" sz="1000" dirty="0"/>
                        <a:t>사용자 보안 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보안키를 이용한 로그인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02041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2-2. Image Blog </a:t>
                      </a:r>
                      <a:r>
                        <a:rPr lang="ko-KR" altLang="en-US" sz="1000" dirty="0"/>
                        <a:t>및 관리 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일부 확장 기능 가능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6181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2-3. </a:t>
                      </a:r>
                      <a:r>
                        <a:rPr lang="ko-KR" altLang="en-US" sz="1000" dirty="0"/>
                        <a:t>게시를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제공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Service_System/blog/views.py</a:t>
                      </a:r>
                      <a:endParaRPr lang="ko-KR" altLang="en-US" sz="10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099160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2-4. Image </a:t>
                      </a:r>
                      <a:r>
                        <a:rPr lang="ko-KR" altLang="en-US" sz="1000" dirty="0"/>
                        <a:t>목록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획득을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제공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Service_System/blog/views.py</a:t>
                      </a:r>
                      <a:endParaRPr lang="ko-KR" altLang="en-US" sz="10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228006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2-5.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en-US" altLang="ko-KR" sz="1000" baseline="0" dirty="0" err="1" smtClean="0"/>
                        <a:t>websocket</a:t>
                      </a:r>
                      <a:r>
                        <a:rPr lang="ko-KR" altLang="en-US" sz="1000" baseline="0" dirty="0" smtClean="0"/>
                        <a:t>을 활용한 </a:t>
                      </a:r>
                      <a:r>
                        <a:rPr lang="ko-KR" altLang="en-US" sz="1000" baseline="0" dirty="0" err="1" smtClean="0"/>
                        <a:t>알림기능</a:t>
                      </a:r>
                      <a:r>
                        <a:rPr lang="ko-KR" altLang="en-US" sz="1000" baseline="0" dirty="0" smtClean="0"/>
                        <a:t> 제공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err="1" smtClean="0"/>
                        <a:t>Service_System</a:t>
                      </a:r>
                      <a:r>
                        <a:rPr lang="en-US" altLang="ko-KR" sz="1000" dirty="0" smtClean="0"/>
                        <a:t>/blog/views.py, consumers.py</a:t>
                      </a:r>
                    </a:p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err="1" smtClean="0"/>
                        <a:t>Service_System</a:t>
                      </a:r>
                      <a:r>
                        <a:rPr lang="en-US" altLang="ko-KR" sz="1000" dirty="0" smtClean="0"/>
                        <a:t>/</a:t>
                      </a:r>
                      <a:r>
                        <a:rPr lang="en-US" altLang="ko-KR" sz="1000" dirty="0" err="1" smtClean="0"/>
                        <a:t>mysite</a:t>
                      </a:r>
                      <a:r>
                        <a:rPr lang="en-US" altLang="ko-KR" sz="1000" dirty="0" smtClean="0"/>
                        <a:t>/asgi.py, settings.py</a:t>
                      </a:r>
                      <a:endParaRPr lang="ko-KR" altLang="en-US" sz="10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2395334"/>
                  </a:ext>
                </a:extLst>
              </a:tr>
              <a:tr h="0">
                <a:tc rowSpan="4"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3. Client System(Android, Native App, </a:t>
                      </a:r>
                      <a:r>
                        <a:rPr lang="ko-KR" altLang="en-US" sz="1000" dirty="0"/>
                        <a:t>개별 제안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3.1. Image list view </a:t>
                      </a:r>
                      <a:r>
                        <a:rPr lang="ko-KR" altLang="en-US" sz="1000" dirty="0"/>
                        <a:t>기능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공통 기능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개별 제안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err="1" smtClean="0"/>
                        <a:t>Client_System</a:t>
                      </a:r>
                      <a:r>
                        <a:rPr lang="en-US" altLang="ko-KR" sz="1000" dirty="0" smtClean="0"/>
                        <a:t>/app/MainActivity.java</a:t>
                      </a:r>
                      <a:endParaRPr lang="ko-KR" altLang="en-US" sz="10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921345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" altLang="ko-KR" sz="1000" dirty="0"/>
                        <a:t>3.2. Image </a:t>
                      </a:r>
                      <a:r>
                        <a:rPr lang="ko-KR" altLang="en-US" sz="1000" dirty="0"/>
                        <a:t>목록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획득을 위한 </a:t>
                      </a:r>
                      <a:r>
                        <a:rPr lang="en" altLang="ko-KR" sz="1000" dirty="0"/>
                        <a:t>HTTP </a:t>
                      </a:r>
                      <a:r>
                        <a:rPr lang="en" altLang="ko-KR" sz="1000" dirty="0" err="1"/>
                        <a:t>Restfull</a:t>
                      </a:r>
                      <a:r>
                        <a:rPr lang="en" altLang="ko-KR" sz="1000" dirty="0"/>
                        <a:t> API </a:t>
                      </a:r>
                      <a:r>
                        <a:rPr lang="ko-KR" altLang="en-US" sz="1000" dirty="0"/>
                        <a:t>사용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err="1" smtClean="0"/>
                        <a:t>Client_System</a:t>
                      </a:r>
                      <a:r>
                        <a:rPr lang="en-US" altLang="ko-KR" sz="1000" dirty="0" smtClean="0"/>
                        <a:t>/app/MainActivity.java</a:t>
                      </a:r>
                      <a:endParaRPr lang="ko-KR" altLang="en-US" sz="10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956601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3.3. </a:t>
                      </a:r>
                      <a:r>
                        <a:rPr lang="ko-KR" altLang="en-US" sz="1000" dirty="0"/>
                        <a:t>공통기능 및 추가기능을 활용한 사용자 시나리오 및 </a:t>
                      </a:r>
                      <a:r>
                        <a:rPr lang="en" altLang="ko-KR" sz="1000" dirty="0"/>
                        <a:t>UI </a:t>
                      </a:r>
                      <a:r>
                        <a:rPr lang="ko-KR" altLang="en-US" sz="1000" dirty="0"/>
                        <a:t>제공 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신규 추가 필요</a:t>
                      </a:r>
                      <a:r>
                        <a:rPr lang="en-US" altLang="ko-KR" sz="10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err="1" smtClean="0"/>
                        <a:t>Client_System</a:t>
                      </a:r>
                      <a:r>
                        <a:rPr lang="en-US" altLang="ko-KR" sz="1000" dirty="0" smtClean="0"/>
                        <a:t>/</a:t>
                      </a:r>
                      <a:endParaRPr lang="ko-KR" altLang="en-US" sz="10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96269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3-4. </a:t>
                      </a:r>
                      <a:r>
                        <a:rPr lang="en-US" altLang="ko-KR" sz="1000" baseline="0" dirty="0" err="1" smtClean="0"/>
                        <a:t>websocket</a:t>
                      </a:r>
                      <a:r>
                        <a:rPr lang="ko-KR" altLang="en-US" sz="1000" baseline="0" dirty="0" smtClean="0"/>
                        <a:t>을 활용한 </a:t>
                      </a:r>
                      <a:r>
                        <a:rPr lang="ko-KR" altLang="en-US" sz="1000" baseline="0" dirty="0" err="1" smtClean="0"/>
                        <a:t>알림기능</a:t>
                      </a:r>
                      <a:r>
                        <a:rPr lang="ko-KR" altLang="en-US" sz="1000" baseline="0" dirty="0" smtClean="0"/>
                        <a:t> 제공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O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i="1" dirty="0" smtClean="0">
                          <a:solidFill>
                            <a:srgbClr val="FF0000"/>
                          </a:solidFill>
                        </a:rPr>
                        <a:t>X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Client_System</a:t>
                      </a:r>
                      <a:r>
                        <a:rPr lang="en-US" altLang="ko-KR" sz="1000" dirty="0" smtClean="0"/>
                        <a:t>/app/MainActivity.java, WebSocketManager.java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7563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0985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953FC-8DC7-DEB6-AC4F-171A8F72D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C2D131-20C9-3743-0C3C-F48B12A4E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4309110" cy="961802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1-1. YoloV5 pretrained </a:t>
            </a:r>
            <a:r>
              <a:rPr lang="en" altLang="ko-KR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model</a:t>
            </a:r>
            <a:r>
              <a:rPr lang="ko-KR" altLang="en-US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을</a:t>
            </a:r>
            <a:r>
              <a:rPr lang="en" altLang="ko-KR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 </a:t>
            </a:r>
            <a:r>
              <a:rPr lang="ko-KR" altLang="en-US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사용</a:t>
            </a:r>
            <a:endParaRPr lang="en-US" altLang="ko-KR" sz="1400" spc="-5" dirty="0" smtClean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en-US" altLang="ko-KR" sz="1400" spc="-5" dirty="0" smtClean="0">
              <a:solidFill>
                <a:srgbClr val="558ED5"/>
              </a:solidFill>
              <a:latin typeface="+mn-ea"/>
              <a:cs typeface="Gulim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YoloV5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모델을 사용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,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하지만 헬멧을 인식하지 못함</a:t>
            </a:r>
            <a:endParaRPr lang="en-US" altLang="ko-KR" sz="120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-&gt; ***1-5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에서 해결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***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AA10C6-B376-C92B-2E3F-39E2C58C9A97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01590" y="1143000"/>
            <a:ext cx="4309110" cy="1102866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1-2. </a:t>
            </a:r>
            <a:r>
              <a:rPr lang="en" altLang="ko-KR" sz="1400" spc="-5" dirty="0" err="1">
                <a:solidFill>
                  <a:srgbClr val="558ED5"/>
                </a:solidFill>
                <a:latin typeface="+mn-ea"/>
                <a:cs typeface="Malgun Gothic"/>
              </a:rPr>
              <a:t>Ms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 coco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훈련데이터 기준 검출 객체 </a:t>
            </a: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en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Classes) : </a:t>
            </a:r>
            <a:r>
              <a:rPr lang="en" altLang="ko-KR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2</a:t>
            </a:r>
            <a:r>
              <a:rPr lang="ko-KR" altLang="en-US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가지 </a:t>
            </a:r>
            <a:r>
              <a:rPr lang="ko-KR" altLang="en-US" sz="1400" spc="-5" dirty="0">
                <a:solidFill>
                  <a:srgbClr val="558ED5"/>
                </a:solidFill>
                <a:latin typeface="+mn-ea"/>
                <a:cs typeface="Malgun Gothic"/>
              </a:rPr>
              <a:t>객체 검출 </a:t>
            </a:r>
            <a:r>
              <a:rPr lang="ko-KR" altLang="en-US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기능</a:t>
            </a:r>
            <a:endParaRPr lang="ko-KR" altLang="en-US" sz="140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>
              <a:lnSpc>
                <a:spcPct val="100000"/>
              </a:lnSpc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사람과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,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헬멧 정보만을 탐지하는 것이 효율적이므로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,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기존 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person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과 추가된 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Gulim"/>
              </a:rPr>
              <a:t>helmet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Gulim"/>
              </a:rPr>
              <a:t>만을 검출 객체로 제한</a:t>
            </a: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2436FCE2-7D0B-C826-592C-819072951881}"/>
              </a:ext>
            </a:extLst>
          </p:cNvPr>
          <p:cNvSpPr txBox="1">
            <a:spLocks/>
          </p:cNvSpPr>
          <p:nvPr/>
        </p:nvSpPr>
        <p:spPr>
          <a:xfrm>
            <a:off x="458118" y="4038600"/>
            <a:ext cx="4309110" cy="19236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 smtClean="0">
                <a:solidFill>
                  <a:srgbClr val="558ED5"/>
                </a:solidFill>
                <a:latin typeface="+mn-ea"/>
                <a:cs typeface="Malgun Gothic"/>
              </a:rPr>
              <a:t>1-3.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헬멧을 착용한 상태인지 아닌지를 판별하는 </a:t>
            </a:r>
            <a:r>
              <a:rPr lang="ko-KR" altLang="en-US" sz="1400" kern="0" spc="-5" dirty="0" smtClean="0">
                <a:solidFill>
                  <a:srgbClr val="558ED5"/>
                </a:solidFill>
                <a:latin typeface="+mn-ea"/>
                <a:cs typeface="Malgun Gothic"/>
              </a:rPr>
              <a:t>기능 </a:t>
            </a:r>
            <a:endParaRPr lang="ko-KR" altLang="en-US" sz="1400" kern="0" dirty="0" smtClean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Malgun Gothic"/>
              </a:rPr>
              <a:t>앞서 사람과 헬멧의 판별을 한 데이터를 바탕으로 헬멧을 착용 중인지</a:t>
            </a: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Malgun Gothic"/>
              </a:rPr>
              <a:t>, 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Malgun Gothic"/>
              </a:rPr>
              <a:t>아닌지를 헬멧과 사람의 위치를 기반으로 판단하는 알고리즘 제작</a:t>
            </a:r>
            <a:endParaRPr lang="en-US" altLang="ko-KR" sz="1200" kern="0" spc="-5" dirty="0" smtClean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단순히</a:t>
            </a: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 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헬멧과</a:t>
            </a: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 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사람이</a:t>
            </a:r>
            <a:r>
              <a:rPr lang="en-US" altLang="ko-KR" sz="1200" kern="0" spc="-5" dirty="0">
                <a:solidFill>
                  <a:srgbClr val="FF0000"/>
                </a:solidFill>
                <a:latin typeface="+mn-ea"/>
                <a:cs typeface="Gulim"/>
              </a:rPr>
              <a:t> </a:t>
            </a:r>
            <a:r>
              <a:rPr lang="ko-KR" altLang="en-US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있는지만</a:t>
            </a: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 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판단하는 것이 아니라 위치를 기반으로 실제 착용중인지를 체크</a:t>
            </a:r>
            <a:endParaRPr lang="en-US" altLang="ko-KR" sz="1200" kern="0" dirty="0">
              <a:solidFill>
                <a:sysClr val="windowText" lastClr="000000"/>
              </a:solidFill>
              <a:latin typeface="+mn-ea"/>
              <a:cs typeface="Gulim"/>
            </a:endParaRPr>
          </a:p>
          <a:p>
            <a:pPr marL="233680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sp>
        <p:nvSpPr>
          <p:cNvPr id="6" name="내용 개체 틀 3">
            <a:extLst>
              <a:ext uri="{FF2B5EF4-FFF2-40B4-BE49-F238E27FC236}">
                <a16:creationId xmlns:a16="http://schemas.microsoft.com/office/drawing/2014/main" id="{ACCB36D9-586F-F52E-70DB-55ACD54B7FC6}"/>
              </a:ext>
            </a:extLst>
          </p:cNvPr>
          <p:cNvSpPr txBox="1">
            <a:spLocks/>
          </p:cNvSpPr>
          <p:nvPr/>
        </p:nvSpPr>
        <p:spPr>
          <a:xfrm>
            <a:off x="5064408" y="4038600"/>
            <a:ext cx="4309110" cy="12952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050" b="0" i="0">
                <a:solidFill>
                  <a:schemeClr val="bg1"/>
                </a:solidFill>
                <a:latin typeface="Consolas"/>
                <a:ea typeface="+mn-ea"/>
                <a:cs typeface="Consola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065" latinLnBrk="0"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1-4.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게시를 위한 </a:t>
            </a:r>
            <a:r>
              <a:rPr lang="en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HTTP </a:t>
            </a:r>
            <a:r>
              <a:rPr lang="en" altLang="ko-KR" sz="1400" kern="0" spc="-5" dirty="0" err="1">
                <a:solidFill>
                  <a:srgbClr val="558ED5"/>
                </a:solidFill>
                <a:latin typeface="+mn-ea"/>
                <a:cs typeface="Malgun Gothic"/>
              </a:rPr>
              <a:t>Restfull</a:t>
            </a:r>
            <a:r>
              <a:rPr lang="en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 API 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사용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(</a:t>
            </a:r>
            <a:r>
              <a:rPr lang="ko-KR" altLang="en-US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공통</a:t>
            </a:r>
            <a:r>
              <a:rPr lang="en-US" altLang="ko-KR" sz="1400" kern="0" spc="-5" dirty="0">
                <a:solidFill>
                  <a:srgbClr val="558ED5"/>
                </a:solidFill>
                <a:latin typeface="+mn-ea"/>
                <a:cs typeface="Malgun Gothic"/>
              </a:rPr>
              <a:t>)</a:t>
            </a:r>
            <a:endParaRPr lang="ko-KR" altLang="en-US" sz="1400" b="1" kern="0" spc="-5" dirty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299085" indent="-287020" latinLnBrk="0">
              <a:spcBef>
                <a:spcPts val="105"/>
              </a:spcBef>
              <a:buFont typeface="Wingdings"/>
              <a:buChar char=""/>
              <a:tabLst>
                <a:tab pos="299720" algn="l"/>
              </a:tabLst>
            </a:pPr>
            <a:endParaRPr lang="ko-KR" altLang="en-US" sz="1400" kern="0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사람 </a:t>
            </a:r>
            <a:r>
              <a:rPr lang="ko-KR" altLang="en-US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탐지시에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 </a:t>
            </a:r>
            <a:r>
              <a:rPr lang="en-US" altLang="ko-KR" sz="1200" kern="0" spc="-5" dirty="0" err="1" smtClean="0">
                <a:solidFill>
                  <a:srgbClr val="FF0000"/>
                </a:solidFill>
                <a:latin typeface="+mn-ea"/>
                <a:cs typeface="Gulim"/>
              </a:rPr>
              <a:t>Resfull</a:t>
            </a: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 API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를 통해 서버로 전송</a:t>
            </a:r>
            <a:endParaRPr lang="en-US" altLang="ko-KR" sz="1200" kern="0" spc="-5" dirty="0" smtClean="0">
              <a:solidFill>
                <a:srgbClr val="FF0000"/>
              </a:solidFill>
              <a:latin typeface="+mn-ea"/>
              <a:cs typeface="Gulim"/>
            </a:endParaRPr>
          </a:p>
          <a:p>
            <a:pPr marL="690880" lvl="1" indent="-287655" latinLnBrk="0">
              <a:spcBef>
                <a:spcPts val="1440"/>
              </a:spcBef>
              <a:buFontTx/>
              <a:buChar char="-"/>
              <a:tabLst>
                <a:tab pos="690880" algn="l"/>
                <a:tab pos="691515" algn="l"/>
              </a:tabLst>
            </a:pP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이때</a:t>
            </a: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, </a:t>
            </a:r>
            <a:r>
              <a:rPr lang="ko-KR" altLang="en-US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헬멧 미착용 여부에 대한 정보를 포함함</a:t>
            </a:r>
            <a:r>
              <a:rPr lang="en-US" altLang="ko-KR" sz="1200" kern="0" spc="-5" dirty="0" smtClean="0">
                <a:solidFill>
                  <a:srgbClr val="FF0000"/>
                </a:solidFill>
                <a:latin typeface="+mn-ea"/>
                <a:cs typeface="Gulim"/>
              </a:rPr>
              <a:t>.</a:t>
            </a:r>
            <a:endParaRPr lang="ko-KR" altLang="en-US" sz="800" kern="0" dirty="0">
              <a:latin typeface="+mn-ea"/>
              <a:cs typeface="Gulim"/>
            </a:endParaRPr>
          </a:p>
          <a:p>
            <a:pPr latinLnBrk="0"/>
            <a:endParaRPr kumimoji="1" lang="ko-KR" altLang="en-US" sz="800" kern="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249676"/>
            <a:ext cx="1905000" cy="1428750"/>
          </a:xfrm>
          <a:prstGeom prst="rect">
            <a:avLst/>
          </a:prstGeom>
        </p:spPr>
      </p:pic>
      <p:pic>
        <p:nvPicPr>
          <p:cNvPr id="1026" name="Picture 2" descr="Human Detected!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260" y="5644283"/>
            <a:ext cx="1230207" cy="922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elme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5644283"/>
            <a:ext cx="1248298" cy="93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7791" y="5508096"/>
            <a:ext cx="4800601" cy="63744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949" y="2311628"/>
            <a:ext cx="1710690" cy="1283018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26" y="2317313"/>
            <a:ext cx="1710690" cy="128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253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CC10C-D7E8-0941-032A-F97ED994A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DC8FF-D86E-578B-462B-9B4B30D60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040" y="609888"/>
            <a:ext cx="8757919" cy="307777"/>
          </a:xfrm>
        </p:spPr>
        <p:txBody>
          <a:bodyPr/>
          <a:lstStyle/>
          <a:p>
            <a:r>
              <a:rPr lang="ko-KR" altLang="en-US" sz="2000" dirty="0">
                <a:solidFill>
                  <a:schemeClr val="tx2"/>
                </a:solidFill>
              </a:rPr>
              <a:t>기능 </a:t>
            </a:r>
            <a:r>
              <a:rPr lang="en-US" altLang="ko-KR" sz="2000" dirty="0">
                <a:solidFill>
                  <a:schemeClr val="tx2"/>
                </a:solidFill>
              </a:rPr>
              <a:t>-</a:t>
            </a:r>
            <a:r>
              <a:rPr lang="ko-KR" altLang="en-US" sz="2000" dirty="0">
                <a:solidFill>
                  <a:schemeClr val="tx2"/>
                </a:solidFill>
              </a:rPr>
              <a:t> </a:t>
            </a:r>
            <a:r>
              <a:rPr lang="en-US" altLang="ko-KR" sz="2000" dirty="0">
                <a:solidFill>
                  <a:schemeClr val="tx2"/>
                </a:solidFill>
              </a:rPr>
              <a:t>1. Edge System(Python </a:t>
            </a:r>
            <a:r>
              <a:rPr lang="ko-KR" altLang="en-US" sz="2000" dirty="0">
                <a:solidFill>
                  <a:schemeClr val="tx2"/>
                </a:solidFill>
              </a:rPr>
              <a:t>기반</a:t>
            </a:r>
            <a:r>
              <a:rPr lang="en-US" altLang="ko-KR" sz="2000" dirty="0">
                <a:solidFill>
                  <a:schemeClr val="tx2"/>
                </a:solidFill>
              </a:rPr>
              <a:t>, </a:t>
            </a:r>
            <a:r>
              <a:rPr lang="ko-KR" altLang="en-US" sz="2000" dirty="0">
                <a:solidFill>
                  <a:schemeClr val="tx2"/>
                </a:solidFill>
              </a:rPr>
              <a:t>공통</a:t>
            </a:r>
            <a:r>
              <a:rPr lang="en-US" altLang="ko-KR" sz="2000" dirty="0">
                <a:solidFill>
                  <a:schemeClr val="tx2"/>
                </a:solidFill>
              </a:rPr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369714-2E6A-0BF3-2752-0164F4ABF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5300" y="1143000"/>
            <a:ext cx="8343900" cy="1431161"/>
          </a:xfrm>
        </p:spPr>
        <p:txBody>
          <a:bodyPr/>
          <a:lstStyle/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400" spc="-5" dirty="0">
                <a:solidFill>
                  <a:srgbClr val="558ED5"/>
                </a:solidFill>
                <a:latin typeface="+mn-ea"/>
                <a:cs typeface="Malgun Gothic"/>
              </a:rPr>
              <a:t>1-5. </a:t>
            </a:r>
            <a:r>
              <a:rPr lang="ko-KR" altLang="en-US" sz="1400" spc="-5" dirty="0" smtClean="0">
                <a:solidFill>
                  <a:srgbClr val="558ED5"/>
                </a:solidFill>
                <a:latin typeface="+mn-ea"/>
                <a:cs typeface="Malgun Gothic"/>
              </a:rPr>
              <a:t>헬멧 데이터를 활용해 모델을 추가 학습</a:t>
            </a:r>
            <a:endParaRPr lang="en-US" altLang="ko-KR" sz="1400" spc="-5" dirty="0" smtClean="0">
              <a:solidFill>
                <a:srgbClr val="558ED5"/>
              </a:solidFill>
              <a:latin typeface="+mn-ea"/>
              <a:cs typeface="Malgun Gothic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en-US" altLang="ko-KR" sz="1200" spc="-5" dirty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endParaRPr lang="en-US" altLang="ko-KR" sz="1200" spc="-5" dirty="0" smtClean="0">
              <a:solidFill>
                <a:srgbClr val="FF0000"/>
              </a:solidFill>
              <a:latin typeface="+mn-ea"/>
              <a:cs typeface="Malgun Gothic"/>
            </a:endParaRP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Malgun Gothic"/>
              </a:rPr>
              <a:t>5000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Malgun Gothic"/>
              </a:rPr>
              <a:t>개의 헬멧 데이터를 활용해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Malgun Gothic"/>
              </a:rPr>
              <a:t>,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Malgun Gothic"/>
              </a:rPr>
              <a:t>모델을 추가 학습함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Malgun Gothic"/>
              </a:rPr>
              <a:t>.</a:t>
            </a:r>
          </a:p>
          <a:p>
            <a:pPr marL="12065">
              <a:lnSpc>
                <a:spcPct val="100000"/>
              </a:lnSpc>
              <a:spcBef>
                <a:spcPts val="105"/>
              </a:spcBef>
              <a:tabLst>
                <a:tab pos="299720" algn="l"/>
              </a:tabLst>
            </a:pP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Malgun Gothic"/>
              </a:rPr>
              <a:t>학습 결과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Malgun Gothic"/>
              </a:rPr>
              <a:t>, </a:t>
            </a:r>
            <a:r>
              <a:rPr lang="ko-KR" altLang="en-US" sz="1200" spc="-5" dirty="0" smtClean="0">
                <a:solidFill>
                  <a:srgbClr val="FF0000"/>
                </a:solidFill>
                <a:latin typeface="+mn-ea"/>
                <a:cs typeface="Malgun Gothic"/>
              </a:rPr>
              <a:t>헬멧을 모델이 인식하게 됨</a:t>
            </a:r>
            <a:r>
              <a:rPr lang="en-US" altLang="ko-KR" sz="1200" spc="-5" dirty="0" smtClean="0">
                <a:solidFill>
                  <a:srgbClr val="FF0000"/>
                </a:solidFill>
                <a:latin typeface="+mn-ea"/>
                <a:cs typeface="Malgun Gothic"/>
              </a:rPr>
              <a:t> </a:t>
            </a:r>
            <a:endParaRPr lang="en-US" altLang="ko-KR" sz="1200" dirty="0" smtClean="0">
              <a:latin typeface="+mn-ea"/>
              <a:cs typeface="Gulim"/>
            </a:endParaRPr>
          </a:p>
          <a:p>
            <a:pPr marL="233680" indent="-287655">
              <a:spcBef>
                <a:spcPts val="1440"/>
              </a:spcBef>
              <a:buChar char="-"/>
              <a:tabLst>
                <a:tab pos="690880" algn="l"/>
                <a:tab pos="691515" algn="l"/>
              </a:tabLst>
            </a:pPr>
            <a:endParaRPr lang="ko-KR" altLang="en-US" sz="800" dirty="0">
              <a:latin typeface="+mn-ea"/>
              <a:cs typeface="Gulim"/>
            </a:endParaRPr>
          </a:p>
          <a:p>
            <a:endParaRPr kumimoji="1" lang="ko-KR" altLang="en-US" sz="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4232790"/>
            <a:ext cx="5029200" cy="2475541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5791200" y="2520708"/>
            <a:ext cx="3581400" cy="1118401"/>
            <a:chOff x="4996179" y="4294529"/>
            <a:chExt cx="4343400" cy="1548272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96179" y="4294529"/>
              <a:ext cx="4343400" cy="1548272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15200" y="4495800"/>
              <a:ext cx="1924680" cy="1272969"/>
            </a:xfrm>
            <a:prstGeom prst="rect">
              <a:avLst/>
            </a:prstGeom>
          </p:spPr>
        </p:pic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233" y="4267200"/>
            <a:ext cx="2379588" cy="2365683"/>
          </a:xfrm>
          <a:prstGeom prst="rect">
            <a:avLst/>
          </a:prstGeom>
        </p:spPr>
      </p:pic>
      <p:grpSp>
        <p:nvGrpSpPr>
          <p:cNvPr id="16" name="그룹 15"/>
          <p:cNvGrpSpPr/>
          <p:nvPr/>
        </p:nvGrpSpPr>
        <p:grpSpPr>
          <a:xfrm>
            <a:off x="381000" y="2306535"/>
            <a:ext cx="5181600" cy="1600200"/>
            <a:chOff x="228600" y="2286000"/>
            <a:chExt cx="5181600" cy="1600200"/>
          </a:xfrm>
        </p:grpSpPr>
        <p:sp>
          <p:nvSpPr>
            <p:cNvPr id="15" name="직사각형 14"/>
            <p:cNvSpPr/>
            <p:nvPr/>
          </p:nvSpPr>
          <p:spPr>
            <a:xfrm>
              <a:off x="228600" y="2286000"/>
              <a:ext cx="5181600" cy="16002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461010" y="2379893"/>
              <a:ext cx="4800409" cy="1400032"/>
              <a:chOff x="461010" y="2379893"/>
              <a:chExt cx="4800409" cy="1400032"/>
            </a:xfrm>
          </p:grpSpPr>
          <p:pic>
            <p:nvPicPr>
              <p:cNvPr id="11" name="그림 10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1010" y="2438400"/>
                <a:ext cx="1710690" cy="1283018"/>
              </a:xfrm>
              <a:prstGeom prst="rect">
                <a:avLst/>
              </a:prstGeom>
            </p:spPr>
          </p:pic>
          <p:sp>
            <p:nvSpPr>
              <p:cNvPr id="12" name="오른쪽 화살표 11"/>
              <p:cNvSpPr/>
              <p:nvPr/>
            </p:nvSpPr>
            <p:spPr>
              <a:xfrm>
                <a:off x="2333625" y="2889409"/>
                <a:ext cx="914400" cy="381000"/>
              </a:xfrm>
              <a:prstGeom prst="rightArrow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94710" y="2379893"/>
                <a:ext cx="1866709" cy="140003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3326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4678</TotalTime>
  <Words>1502</Words>
  <Application>Microsoft Office PowerPoint</Application>
  <PresentationFormat>A4 용지(210x297mm)</PresentationFormat>
  <Paragraphs>257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Gulim</vt:lpstr>
      <vt:lpstr>맑은 고딕</vt:lpstr>
      <vt:lpstr>맑은 고딕</vt:lpstr>
      <vt:lpstr>Arial</vt:lpstr>
      <vt:lpstr>Calibri</vt:lpstr>
      <vt:lpstr>Consolas</vt:lpstr>
      <vt:lpstr>Times New Roman</vt:lpstr>
      <vt:lpstr>Wingdings</vt:lpstr>
      <vt:lpstr>Office Theme</vt:lpstr>
      <vt:lpstr>Mobile/WebService Project</vt:lpstr>
      <vt:lpstr>목차</vt:lpstr>
      <vt:lpstr>요구조건</vt:lpstr>
      <vt:lpstr>시스템 구성도</vt:lpstr>
      <vt:lpstr>목적</vt:lpstr>
      <vt:lpstr>필요성</vt:lpstr>
      <vt:lpstr>기능 - 조건대비표</vt:lpstr>
      <vt:lpstr>기능 - 1. Edge System(Python 기반, 공통)</vt:lpstr>
      <vt:lpstr>기능 - 1. Edge System(Python 기반, 공통)</vt:lpstr>
      <vt:lpstr>기능 - 2. Service System(Python, Django 기반)</vt:lpstr>
      <vt:lpstr>기능 - 2. Service System(Python, Django 기반)</vt:lpstr>
      <vt:lpstr>기능 - 3. Client System(Android, Java기반, 개별 제안)</vt:lpstr>
      <vt:lpstr>기능</vt:lpstr>
      <vt:lpstr>사용자 시나리오(Ui 구성)</vt:lpstr>
      <vt:lpstr>데모</vt:lpstr>
      <vt:lpstr>기대효과 및 결론</vt:lpstr>
      <vt:lpstr>결과물의 목록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안기옥</dc:creator>
  <cp:lastModifiedBy>송주엽</cp:lastModifiedBy>
  <cp:revision>102</cp:revision>
  <dcterms:created xsi:type="dcterms:W3CDTF">2020-06-08T19:34:44Z</dcterms:created>
  <dcterms:modified xsi:type="dcterms:W3CDTF">2024-12-16T18:44:09Z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2018-05-10T00:00:00Z</vt:filetime>
  </property>
  <property fmtid="{D5CDD505-2E9C-101B-9397-08002B2CF9AE}" pid="3" name="Creator">
    <vt:lpwstr>PowerPoint용 Acrobat PDFMaker 15</vt:lpwstr>
  </property>
  <property fmtid="{D5CDD505-2E9C-101B-9397-08002B2CF9AE}" pid="4" name="LastSaved">
    <vt:filetime>2020-06-08T00:00:00Z</vt:filetime>
  </property>
</Properties>
</file>